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2" r:id="rId4"/>
    <p:sldId id="270" r:id="rId5"/>
    <p:sldId id="280" r:id="rId6"/>
    <p:sldId id="293" r:id="rId7"/>
    <p:sldId id="259" r:id="rId8"/>
    <p:sldId id="261" r:id="rId9"/>
    <p:sldId id="260" r:id="rId10"/>
    <p:sldId id="265" r:id="rId11"/>
    <p:sldId id="262" r:id="rId12"/>
    <p:sldId id="286" r:id="rId13"/>
    <p:sldId id="289" r:id="rId14"/>
    <p:sldId id="29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72" d="100"/>
          <a:sy n="72" d="100"/>
        </p:scale>
        <p:origin x="408" y="60"/>
      </p:cViewPr>
      <p:guideLst/>
    </p:cSldViewPr>
  </p:slideViewPr>
  <p:notesTextViewPr>
    <p:cViewPr>
      <p:scale>
        <a:sx n="1" d="1"/>
        <a:sy n="1" d="1"/>
      </p:scale>
      <p:origin x="0" y="0"/>
    </p:cViewPr>
  </p:notesTextViewPr>
  <p:sorterViewPr>
    <p:cViewPr>
      <p:scale>
        <a:sx n="100" d="100"/>
        <a:sy n="100" d="100"/>
      </p:scale>
      <p:origin x="0" y="-39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A8BA271-DE77-4E66-A40D-54CD0E51F03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B627693-6EAB-4787-BD1E-733113A89AFB}">
      <dgm:prSet/>
      <dgm:spPr/>
      <dgm:t>
        <a:bodyPr/>
        <a:lstStyle/>
        <a:p>
          <a:r>
            <a:rPr lang="en-US" b="1"/>
            <a:t>Engaged since product launch in Jan 2019</a:t>
          </a:r>
          <a:endParaRPr lang="en-US"/>
        </a:p>
      </dgm:t>
    </dgm:pt>
    <dgm:pt modelId="{C926BF1F-F0DF-4320-BB55-F203A7A84CB8}" type="parTrans" cxnId="{12FAC259-DA27-490F-8609-7D934D739D50}">
      <dgm:prSet/>
      <dgm:spPr/>
      <dgm:t>
        <a:bodyPr/>
        <a:lstStyle/>
        <a:p>
          <a:endParaRPr lang="en-US"/>
        </a:p>
      </dgm:t>
    </dgm:pt>
    <dgm:pt modelId="{C2A1CC40-96D4-45B6-B27D-53F5BB84FFC9}" type="sibTrans" cxnId="{12FAC259-DA27-490F-8609-7D934D739D50}">
      <dgm:prSet/>
      <dgm:spPr/>
      <dgm:t>
        <a:bodyPr/>
        <a:lstStyle/>
        <a:p>
          <a:endParaRPr lang="en-US"/>
        </a:p>
      </dgm:t>
    </dgm:pt>
    <dgm:pt modelId="{50EAFDD7-0B62-4CAD-8CC2-3027B9BACE34}">
      <dgm:prSet/>
      <dgm:spPr/>
      <dgm:t>
        <a:bodyPr/>
        <a:lstStyle/>
        <a:p>
          <a:r>
            <a:rPr lang="en-US" b="1"/>
            <a:t>600+ deployed </a:t>
          </a:r>
          <a:endParaRPr lang="en-US"/>
        </a:p>
      </dgm:t>
    </dgm:pt>
    <dgm:pt modelId="{12693961-1D57-4985-9B40-DEC287D5D745}" type="parTrans" cxnId="{17A7A208-9907-4105-A66E-DC24AF191A15}">
      <dgm:prSet/>
      <dgm:spPr/>
      <dgm:t>
        <a:bodyPr/>
        <a:lstStyle/>
        <a:p>
          <a:endParaRPr lang="en-US"/>
        </a:p>
      </dgm:t>
    </dgm:pt>
    <dgm:pt modelId="{D39BBB66-1656-44B1-898C-929A3D1C81A3}" type="sibTrans" cxnId="{17A7A208-9907-4105-A66E-DC24AF191A15}">
      <dgm:prSet/>
      <dgm:spPr/>
      <dgm:t>
        <a:bodyPr/>
        <a:lstStyle/>
        <a:p>
          <a:endParaRPr lang="en-US"/>
        </a:p>
      </dgm:t>
    </dgm:pt>
    <dgm:pt modelId="{74BA2C60-EE4B-49B6-A1EA-509D78A40C65}">
      <dgm:prSet/>
      <dgm:spPr/>
      <dgm:t>
        <a:bodyPr/>
        <a:lstStyle/>
        <a:p>
          <a:r>
            <a:rPr lang="en-US" b="1" dirty="0">
              <a:solidFill>
                <a:schemeClr val="bg1"/>
              </a:solidFill>
            </a:rPr>
            <a:t>120+ districts</a:t>
          </a:r>
          <a:endParaRPr lang="en-US" dirty="0">
            <a:solidFill>
              <a:schemeClr val="bg1"/>
            </a:solidFill>
          </a:endParaRPr>
        </a:p>
      </dgm:t>
    </dgm:pt>
    <dgm:pt modelId="{41D5F134-FE17-4202-A4B2-4B720D03F645}" type="parTrans" cxnId="{424A1A27-0CB1-4387-9133-0DAEFA14324F}">
      <dgm:prSet/>
      <dgm:spPr/>
      <dgm:t>
        <a:bodyPr/>
        <a:lstStyle/>
        <a:p>
          <a:endParaRPr lang="en-US"/>
        </a:p>
      </dgm:t>
    </dgm:pt>
    <dgm:pt modelId="{DEE5082B-6AD9-47F1-80B8-96C04D62B948}" type="sibTrans" cxnId="{424A1A27-0CB1-4387-9133-0DAEFA14324F}">
      <dgm:prSet/>
      <dgm:spPr/>
      <dgm:t>
        <a:bodyPr/>
        <a:lstStyle/>
        <a:p>
          <a:endParaRPr lang="en-US"/>
        </a:p>
      </dgm:t>
    </dgm:pt>
    <dgm:pt modelId="{D14410D3-7BF7-445D-807A-E8B180373A3A}" type="pres">
      <dgm:prSet presAssocID="{4A8BA271-DE77-4E66-A40D-54CD0E51F034}" presName="root" presStyleCnt="0">
        <dgm:presLayoutVars>
          <dgm:dir/>
          <dgm:resizeHandles val="exact"/>
        </dgm:presLayoutVars>
      </dgm:prSet>
      <dgm:spPr/>
    </dgm:pt>
    <dgm:pt modelId="{566F032C-12A8-4AB4-8C8A-E4B36469202C}" type="pres">
      <dgm:prSet presAssocID="{7B627693-6EAB-4787-BD1E-733113A89AFB}" presName="compNode" presStyleCnt="0"/>
      <dgm:spPr/>
    </dgm:pt>
    <dgm:pt modelId="{BD70114B-B6E5-452B-A978-230BFD064767}" type="pres">
      <dgm:prSet presAssocID="{7B627693-6EAB-4787-BD1E-733113A89AFB}" presName="bgRect" presStyleLbl="bgShp" presStyleIdx="0" presStyleCnt="3"/>
      <dgm:spPr/>
    </dgm:pt>
    <dgm:pt modelId="{92E4CA09-9607-4AA5-87A6-BCFCF1BF59DC}" type="pres">
      <dgm:prSet presAssocID="{7B627693-6EAB-4787-BD1E-733113A89A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cket"/>
        </a:ext>
      </dgm:extLst>
    </dgm:pt>
    <dgm:pt modelId="{BD6624A9-489C-4C73-AC33-B3E53EE97E92}" type="pres">
      <dgm:prSet presAssocID="{7B627693-6EAB-4787-BD1E-733113A89AFB}" presName="spaceRect" presStyleCnt="0"/>
      <dgm:spPr/>
    </dgm:pt>
    <dgm:pt modelId="{FC340B8E-43B4-4505-8DDA-E3185DB3AA2B}" type="pres">
      <dgm:prSet presAssocID="{7B627693-6EAB-4787-BD1E-733113A89AFB}" presName="parTx" presStyleLbl="revTx" presStyleIdx="0" presStyleCnt="3">
        <dgm:presLayoutVars>
          <dgm:chMax val="0"/>
          <dgm:chPref val="0"/>
        </dgm:presLayoutVars>
      </dgm:prSet>
      <dgm:spPr/>
    </dgm:pt>
    <dgm:pt modelId="{C2C7B2F8-1903-46C4-9721-EA5BDE17B1E2}" type="pres">
      <dgm:prSet presAssocID="{C2A1CC40-96D4-45B6-B27D-53F5BB84FFC9}" presName="sibTrans" presStyleCnt="0"/>
      <dgm:spPr/>
    </dgm:pt>
    <dgm:pt modelId="{47B84179-630E-49EB-9E9B-BD937B34C109}" type="pres">
      <dgm:prSet presAssocID="{50EAFDD7-0B62-4CAD-8CC2-3027B9BACE34}" presName="compNode" presStyleCnt="0"/>
      <dgm:spPr/>
    </dgm:pt>
    <dgm:pt modelId="{9C06D63B-2738-46A2-B355-BEB996732062}" type="pres">
      <dgm:prSet presAssocID="{50EAFDD7-0B62-4CAD-8CC2-3027B9BACE34}" presName="bgRect" presStyleLbl="bgShp" presStyleIdx="1" presStyleCnt="3"/>
      <dgm:spPr/>
    </dgm:pt>
    <dgm:pt modelId="{1D65AD81-B280-4F33-923A-BDDC45D637A4}" type="pres">
      <dgm:prSet presAssocID="{50EAFDD7-0B62-4CAD-8CC2-3027B9BACE3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8FCCCD2-5300-45E6-A8C6-9281515560BF}" type="pres">
      <dgm:prSet presAssocID="{50EAFDD7-0B62-4CAD-8CC2-3027B9BACE34}" presName="spaceRect" presStyleCnt="0"/>
      <dgm:spPr/>
    </dgm:pt>
    <dgm:pt modelId="{892827F2-AB16-4379-AB74-5A7600912744}" type="pres">
      <dgm:prSet presAssocID="{50EAFDD7-0B62-4CAD-8CC2-3027B9BACE34}" presName="parTx" presStyleLbl="revTx" presStyleIdx="1" presStyleCnt="3">
        <dgm:presLayoutVars>
          <dgm:chMax val="0"/>
          <dgm:chPref val="0"/>
        </dgm:presLayoutVars>
      </dgm:prSet>
      <dgm:spPr/>
    </dgm:pt>
    <dgm:pt modelId="{E873EC9B-DE53-4E35-8EDA-F36E0ED0683A}" type="pres">
      <dgm:prSet presAssocID="{D39BBB66-1656-44B1-898C-929A3D1C81A3}" presName="sibTrans" presStyleCnt="0"/>
      <dgm:spPr/>
    </dgm:pt>
    <dgm:pt modelId="{D51C5672-C8FB-4C45-960B-4F2945076041}" type="pres">
      <dgm:prSet presAssocID="{74BA2C60-EE4B-49B6-A1EA-509D78A40C65}" presName="compNode" presStyleCnt="0"/>
      <dgm:spPr/>
    </dgm:pt>
    <dgm:pt modelId="{406FF3E4-056D-4EC8-86F1-7CF7EEC03E11}" type="pres">
      <dgm:prSet presAssocID="{74BA2C60-EE4B-49B6-A1EA-509D78A40C65}" presName="bgRect" presStyleLbl="bgShp" presStyleIdx="2" presStyleCnt="3"/>
      <dgm:spPr>
        <a:solidFill>
          <a:schemeClr val="accent1">
            <a:lumMod val="75000"/>
          </a:schemeClr>
        </a:solidFill>
      </dgm:spPr>
    </dgm:pt>
    <dgm:pt modelId="{5E2AEA4F-B206-401E-9C28-68C2ABCED631}" type="pres">
      <dgm:prSet presAssocID="{74BA2C60-EE4B-49B6-A1EA-509D78A40C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8A2DC8D4-2BBF-4AD1-A54B-33B211E961AB}" type="pres">
      <dgm:prSet presAssocID="{74BA2C60-EE4B-49B6-A1EA-509D78A40C65}" presName="spaceRect" presStyleCnt="0"/>
      <dgm:spPr/>
    </dgm:pt>
    <dgm:pt modelId="{2CACBF74-8035-43E5-912D-86E9BF4B065B}" type="pres">
      <dgm:prSet presAssocID="{74BA2C60-EE4B-49B6-A1EA-509D78A40C65}" presName="parTx" presStyleLbl="revTx" presStyleIdx="2" presStyleCnt="3">
        <dgm:presLayoutVars>
          <dgm:chMax val="0"/>
          <dgm:chPref val="0"/>
        </dgm:presLayoutVars>
      </dgm:prSet>
      <dgm:spPr/>
    </dgm:pt>
  </dgm:ptLst>
  <dgm:cxnLst>
    <dgm:cxn modelId="{17A7A208-9907-4105-A66E-DC24AF191A15}" srcId="{4A8BA271-DE77-4E66-A40D-54CD0E51F034}" destId="{50EAFDD7-0B62-4CAD-8CC2-3027B9BACE34}" srcOrd="1" destOrd="0" parTransId="{12693961-1D57-4985-9B40-DEC287D5D745}" sibTransId="{D39BBB66-1656-44B1-898C-929A3D1C81A3}"/>
    <dgm:cxn modelId="{424A1A27-0CB1-4387-9133-0DAEFA14324F}" srcId="{4A8BA271-DE77-4E66-A40D-54CD0E51F034}" destId="{74BA2C60-EE4B-49B6-A1EA-509D78A40C65}" srcOrd="2" destOrd="0" parTransId="{41D5F134-FE17-4202-A4B2-4B720D03F645}" sibTransId="{DEE5082B-6AD9-47F1-80B8-96C04D62B948}"/>
    <dgm:cxn modelId="{E2849747-5E08-4058-A615-0039EC59F70F}" type="presOf" srcId="{4A8BA271-DE77-4E66-A40D-54CD0E51F034}" destId="{D14410D3-7BF7-445D-807A-E8B180373A3A}" srcOrd="0" destOrd="0" presId="urn:microsoft.com/office/officeart/2018/2/layout/IconVerticalSolidList"/>
    <dgm:cxn modelId="{12FAC259-DA27-490F-8609-7D934D739D50}" srcId="{4A8BA271-DE77-4E66-A40D-54CD0E51F034}" destId="{7B627693-6EAB-4787-BD1E-733113A89AFB}" srcOrd="0" destOrd="0" parTransId="{C926BF1F-F0DF-4320-BB55-F203A7A84CB8}" sibTransId="{C2A1CC40-96D4-45B6-B27D-53F5BB84FFC9}"/>
    <dgm:cxn modelId="{19B02099-D497-46A4-935F-8DD353D9D2ED}" type="presOf" srcId="{7B627693-6EAB-4787-BD1E-733113A89AFB}" destId="{FC340B8E-43B4-4505-8DDA-E3185DB3AA2B}" srcOrd="0" destOrd="0" presId="urn:microsoft.com/office/officeart/2018/2/layout/IconVerticalSolidList"/>
    <dgm:cxn modelId="{903309AD-EAC1-455E-8587-60212789C81C}" type="presOf" srcId="{74BA2C60-EE4B-49B6-A1EA-509D78A40C65}" destId="{2CACBF74-8035-43E5-912D-86E9BF4B065B}" srcOrd="0" destOrd="0" presId="urn:microsoft.com/office/officeart/2018/2/layout/IconVerticalSolidList"/>
    <dgm:cxn modelId="{F1D7C8CD-E1E8-47BC-910F-88068FD19F74}" type="presOf" srcId="{50EAFDD7-0B62-4CAD-8CC2-3027B9BACE34}" destId="{892827F2-AB16-4379-AB74-5A7600912744}" srcOrd="0" destOrd="0" presId="urn:microsoft.com/office/officeart/2018/2/layout/IconVerticalSolidList"/>
    <dgm:cxn modelId="{9CAD5DDE-C2A7-4CFC-9C0C-D9E45CEAB98D}" type="presParOf" srcId="{D14410D3-7BF7-445D-807A-E8B180373A3A}" destId="{566F032C-12A8-4AB4-8C8A-E4B36469202C}" srcOrd="0" destOrd="0" presId="urn:microsoft.com/office/officeart/2018/2/layout/IconVerticalSolidList"/>
    <dgm:cxn modelId="{1F03725F-592E-4052-8C07-5D25918386BF}" type="presParOf" srcId="{566F032C-12A8-4AB4-8C8A-E4B36469202C}" destId="{BD70114B-B6E5-452B-A978-230BFD064767}" srcOrd="0" destOrd="0" presId="urn:microsoft.com/office/officeart/2018/2/layout/IconVerticalSolidList"/>
    <dgm:cxn modelId="{95DCDC6A-CB5E-4995-8AC7-9E6781A3BC1A}" type="presParOf" srcId="{566F032C-12A8-4AB4-8C8A-E4B36469202C}" destId="{92E4CA09-9607-4AA5-87A6-BCFCF1BF59DC}" srcOrd="1" destOrd="0" presId="urn:microsoft.com/office/officeart/2018/2/layout/IconVerticalSolidList"/>
    <dgm:cxn modelId="{78918349-CA16-476C-B5AD-FA6F14C5498F}" type="presParOf" srcId="{566F032C-12A8-4AB4-8C8A-E4B36469202C}" destId="{BD6624A9-489C-4C73-AC33-B3E53EE97E92}" srcOrd="2" destOrd="0" presId="urn:microsoft.com/office/officeart/2018/2/layout/IconVerticalSolidList"/>
    <dgm:cxn modelId="{E08E6805-5F90-4CA6-BE62-E94C7F6593EE}" type="presParOf" srcId="{566F032C-12A8-4AB4-8C8A-E4B36469202C}" destId="{FC340B8E-43B4-4505-8DDA-E3185DB3AA2B}" srcOrd="3" destOrd="0" presId="urn:microsoft.com/office/officeart/2018/2/layout/IconVerticalSolidList"/>
    <dgm:cxn modelId="{0443EB5D-E4ED-45AB-8016-9392457B6A50}" type="presParOf" srcId="{D14410D3-7BF7-445D-807A-E8B180373A3A}" destId="{C2C7B2F8-1903-46C4-9721-EA5BDE17B1E2}" srcOrd="1" destOrd="0" presId="urn:microsoft.com/office/officeart/2018/2/layout/IconVerticalSolidList"/>
    <dgm:cxn modelId="{9136B521-C2DF-4964-8686-2D13C6431025}" type="presParOf" srcId="{D14410D3-7BF7-445D-807A-E8B180373A3A}" destId="{47B84179-630E-49EB-9E9B-BD937B34C109}" srcOrd="2" destOrd="0" presId="urn:microsoft.com/office/officeart/2018/2/layout/IconVerticalSolidList"/>
    <dgm:cxn modelId="{DC5BAF59-19C0-47C0-BC8D-3BA56CABDD03}" type="presParOf" srcId="{47B84179-630E-49EB-9E9B-BD937B34C109}" destId="{9C06D63B-2738-46A2-B355-BEB996732062}" srcOrd="0" destOrd="0" presId="urn:microsoft.com/office/officeart/2018/2/layout/IconVerticalSolidList"/>
    <dgm:cxn modelId="{FCF065B8-A0EF-4918-89FF-F8E4244FD2CB}" type="presParOf" srcId="{47B84179-630E-49EB-9E9B-BD937B34C109}" destId="{1D65AD81-B280-4F33-923A-BDDC45D637A4}" srcOrd="1" destOrd="0" presId="urn:microsoft.com/office/officeart/2018/2/layout/IconVerticalSolidList"/>
    <dgm:cxn modelId="{680FAD79-EF6F-42D8-A578-7EF3DD3036F6}" type="presParOf" srcId="{47B84179-630E-49EB-9E9B-BD937B34C109}" destId="{88FCCCD2-5300-45E6-A8C6-9281515560BF}" srcOrd="2" destOrd="0" presId="urn:microsoft.com/office/officeart/2018/2/layout/IconVerticalSolidList"/>
    <dgm:cxn modelId="{445BE83F-2E9A-4D4B-98F2-3AE8A1128BBC}" type="presParOf" srcId="{47B84179-630E-49EB-9E9B-BD937B34C109}" destId="{892827F2-AB16-4379-AB74-5A7600912744}" srcOrd="3" destOrd="0" presId="urn:microsoft.com/office/officeart/2018/2/layout/IconVerticalSolidList"/>
    <dgm:cxn modelId="{95E2532B-A732-4188-9784-7253B05249E1}" type="presParOf" srcId="{D14410D3-7BF7-445D-807A-E8B180373A3A}" destId="{E873EC9B-DE53-4E35-8EDA-F36E0ED0683A}" srcOrd="3" destOrd="0" presId="urn:microsoft.com/office/officeart/2018/2/layout/IconVerticalSolidList"/>
    <dgm:cxn modelId="{C561EC30-599A-4DB3-AAA2-0EC0EEB94DB0}" type="presParOf" srcId="{D14410D3-7BF7-445D-807A-E8B180373A3A}" destId="{D51C5672-C8FB-4C45-960B-4F2945076041}" srcOrd="4" destOrd="0" presId="urn:microsoft.com/office/officeart/2018/2/layout/IconVerticalSolidList"/>
    <dgm:cxn modelId="{BFF08509-1E59-41F3-B120-0000B7DD2D4C}" type="presParOf" srcId="{D51C5672-C8FB-4C45-960B-4F2945076041}" destId="{406FF3E4-056D-4EC8-86F1-7CF7EEC03E11}" srcOrd="0" destOrd="0" presId="urn:microsoft.com/office/officeart/2018/2/layout/IconVerticalSolidList"/>
    <dgm:cxn modelId="{71F31D86-0BFC-4556-86D3-BBD7FDF67D51}" type="presParOf" srcId="{D51C5672-C8FB-4C45-960B-4F2945076041}" destId="{5E2AEA4F-B206-401E-9C28-68C2ABCED631}" srcOrd="1" destOrd="0" presId="urn:microsoft.com/office/officeart/2018/2/layout/IconVerticalSolidList"/>
    <dgm:cxn modelId="{3A6F8EA6-AA35-40D1-9F99-20187B9BE8F0}" type="presParOf" srcId="{D51C5672-C8FB-4C45-960B-4F2945076041}" destId="{8A2DC8D4-2BBF-4AD1-A54B-33B211E961AB}" srcOrd="2" destOrd="0" presId="urn:microsoft.com/office/officeart/2018/2/layout/IconVerticalSolidList"/>
    <dgm:cxn modelId="{02290F36-453E-42EE-82EB-406FE59CE2AF}" type="presParOf" srcId="{D51C5672-C8FB-4C45-960B-4F2945076041}" destId="{2CACBF74-8035-43E5-912D-86E9BF4B06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0114B-B6E5-452B-A978-230BFD064767}">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4CA09-9607-4AA5-87A6-BCFCF1BF59DC}">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340B8E-43B4-4505-8DDA-E3185DB3AA2B}">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b="1" kern="1200"/>
            <a:t>Engaged since product launch in Jan 2019</a:t>
          </a:r>
          <a:endParaRPr lang="en-US" sz="2500" kern="1200"/>
        </a:p>
      </dsp:txBody>
      <dsp:txXfrm>
        <a:off x="1941716" y="718"/>
        <a:ext cx="4571887" cy="1681139"/>
      </dsp:txXfrm>
    </dsp:sp>
    <dsp:sp modelId="{9C06D63B-2738-46A2-B355-BEB996732062}">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65AD81-B280-4F33-923A-BDDC45D637A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2827F2-AB16-4379-AB74-5A7600912744}">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b="1" kern="1200"/>
            <a:t>600+ deployed </a:t>
          </a:r>
          <a:endParaRPr lang="en-US" sz="2500" kern="1200"/>
        </a:p>
      </dsp:txBody>
      <dsp:txXfrm>
        <a:off x="1941716" y="2102143"/>
        <a:ext cx="4571887" cy="1681139"/>
      </dsp:txXfrm>
    </dsp:sp>
    <dsp:sp modelId="{406FF3E4-056D-4EC8-86F1-7CF7EEC03E11}">
      <dsp:nvSpPr>
        <dsp:cNvPr id="0" name=""/>
        <dsp:cNvSpPr/>
      </dsp:nvSpPr>
      <dsp:spPr>
        <a:xfrm>
          <a:off x="0" y="4203567"/>
          <a:ext cx="6513603" cy="1681139"/>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5E2AEA4F-B206-401E-9C28-68C2ABCED631}">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ACBF74-8035-43E5-912D-86E9BF4B065B}">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bg1"/>
              </a:solidFill>
            </a:rPr>
            <a:t>120+ districts</a:t>
          </a:r>
          <a:endParaRPr lang="en-US" sz="2500" kern="1200" dirty="0">
            <a:solidFill>
              <a:schemeClr val="bg1"/>
            </a:solidFill>
          </a:endParaRP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0369-BFDF-4C42-B773-7BA13A20D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E0C359-8CE4-4705-A170-A1B33D2D02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DA279E-C1B9-4F08-93B6-90647358CE06}"/>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5" name="Footer Placeholder 4">
            <a:extLst>
              <a:ext uri="{FF2B5EF4-FFF2-40B4-BE49-F238E27FC236}">
                <a16:creationId xmlns:a16="http://schemas.microsoft.com/office/drawing/2014/main" id="{EF8D68B5-46CE-4756-8B78-E96118032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728F4-5685-4BAA-BEDE-18CBD42A2061}"/>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398501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4F8B-2C1A-41D6-9695-5920CA9A35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EBCE0-A356-4830-A804-82C0DD42D9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9B867-8585-47BE-AD45-B28A47601BE0}"/>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5" name="Footer Placeholder 4">
            <a:extLst>
              <a:ext uri="{FF2B5EF4-FFF2-40B4-BE49-F238E27FC236}">
                <a16:creationId xmlns:a16="http://schemas.microsoft.com/office/drawing/2014/main" id="{66BCFE53-4CB7-4110-A870-AB978083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46377-C078-4750-B845-6C28D8FEC4DC}"/>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232368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F1C6F8-18CD-4C11-AA75-11DABD3785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C2EE26-5826-4AB9-896F-7B023DC085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C0CA9-8BCE-420E-8C23-4B5EE5BB1BD8}"/>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5" name="Footer Placeholder 4">
            <a:extLst>
              <a:ext uri="{FF2B5EF4-FFF2-40B4-BE49-F238E27FC236}">
                <a16:creationId xmlns:a16="http://schemas.microsoft.com/office/drawing/2014/main" id="{B600053E-10E8-4E78-9541-5608427D6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DFA3E-0074-48F6-A2E8-57C91559A5C6}"/>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4068941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bg1"/>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bg1"/>
                </a:solidFill>
                <a:latin typeface="+mj-lt"/>
                <a:cs typeface="Arial" panose="020B0604020202020204" pitchFamily="34" charset="0"/>
              </a:defRPr>
            </a:lvl1pPr>
          </a:lstStyle>
          <a:p>
            <a:pPr lvl="0"/>
            <a:r>
              <a:rPr lang="en-US" dirty="0"/>
              <a:t>2</a:t>
            </a:r>
            <a:endParaRPr lang="en-ZA" dirty="0"/>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2" name="Title 1">
            <a:extLst>
              <a:ext uri="{FF2B5EF4-FFF2-40B4-BE49-F238E27FC236}">
                <a16:creationId xmlns:a16="http://schemas.microsoft.com/office/drawing/2014/main" id="{CEE124F1-8800-42C8-84AC-ADC1E7EDAAA9}"/>
              </a:ext>
            </a:extLst>
          </p:cNvPr>
          <p:cNvSpPr>
            <a:spLocks noGrp="1"/>
          </p:cNvSpPr>
          <p:nvPr>
            <p:ph type="title"/>
          </p:nvPr>
        </p:nvSpPr>
        <p:spPr/>
        <p:txBody>
          <a:bodyPr/>
          <a:lstStyle/>
          <a:p>
            <a:r>
              <a:rPr lang="en-US"/>
              <a:t>Click to edit Master title style</a:t>
            </a:r>
            <a:endParaRPr lang="en-ZA"/>
          </a:p>
        </p:txBody>
      </p:sp>
      <p:sp>
        <p:nvSpPr>
          <p:cNvPr id="7" name="Footer Placeholder 6">
            <a:extLst>
              <a:ext uri="{FF2B5EF4-FFF2-40B4-BE49-F238E27FC236}">
                <a16:creationId xmlns:a16="http://schemas.microsoft.com/office/drawing/2014/main" id="{5E0BC414-34B2-428E-A2A3-9A5865619848}"/>
              </a:ext>
            </a:extLst>
          </p:cNvPr>
          <p:cNvSpPr>
            <a:spLocks noGrp="1"/>
          </p:cNvSpPr>
          <p:nvPr>
            <p:ph type="ftr" sz="quarter" idx="18"/>
          </p:nvPr>
        </p:nvSpPr>
        <p:spPr/>
        <p:txBody>
          <a:bodyPr/>
          <a:lstStyle/>
          <a:p>
            <a:endParaRPr lang="en-ZA" dirty="0"/>
          </a:p>
        </p:txBody>
      </p:sp>
      <p:sp>
        <p:nvSpPr>
          <p:cNvPr id="9" name="Slide Number Placeholder 8">
            <a:extLst>
              <a:ext uri="{FF2B5EF4-FFF2-40B4-BE49-F238E27FC236}">
                <a16:creationId xmlns:a16="http://schemas.microsoft.com/office/drawing/2014/main" id="{03552ADA-7D42-4A8D-A7EE-45243B688064}"/>
              </a:ext>
            </a:extLst>
          </p:cNvPr>
          <p:cNvSpPr>
            <a:spLocks noGrp="1"/>
          </p:cNvSpPr>
          <p:nvPr>
            <p:ph type="sldNum" sz="quarter" idx="19"/>
          </p:nvPr>
        </p:nvSpPr>
        <p:spPr/>
        <p:txBody>
          <a:bodyPr/>
          <a:lstStyle/>
          <a:p>
            <a:r>
              <a:rPr lang="en-ZA" dirty="0"/>
              <a:t>page </a:t>
            </a:r>
            <a:fld id="{19B51A1E-902D-48AF-9020-955120F399B6}" type="slidenum">
              <a:rPr lang="en-ZA" b="1" i="1" smtClean="0"/>
              <a:pPr/>
              <a:t>‹#›</a:t>
            </a:fld>
            <a:endParaRPr lang="en-ZA" b="1" i="1" dirty="0"/>
          </a:p>
        </p:txBody>
      </p:sp>
      <p:sp>
        <p:nvSpPr>
          <p:cNvPr id="13" name="Text Placeholder 4">
            <a:extLst>
              <a:ext uri="{FF2B5EF4-FFF2-40B4-BE49-F238E27FC236}">
                <a16:creationId xmlns:a16="http://schemas.microsoft.com/office/drawing/2014/main" id="{49527026-8CF5-41F5-92D1-B7C6EF5B81FA}"/>
              </a:ext>
            </a:extLst>
          </p:cNvPr>
          <p:cNvSpPr>
            <a:spLocks noGrp="1"/>
          </p:cNvSpPr>
          <p:nvPr>
            <p:ph type="body" sz="quarter" idx="20" hasCustomPrompt="1"/>
          </p:nvPr>
        </p:nvSpPr>
        <p:spPr>
          <a:xfrm>
            <a:off x="601682" y="1008000"/>
            <a:ext cx="9974243"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345674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E941-E256-4A6F-B696-042AADDFA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D5FE1-4D41-4C2F-B912-102E9E674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7FDBF-CE1A-4AC2-BE28-245E7E5264AA}"/>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5" name="Footer Placeholder 4">
            <a:extLst>
              <a:ext uri="{FF2B5EF4-FFF2-40B4-BE49-F238E27FC236}">
                <a16:creationId xmlns:a16="http://schemas.microsoft.com/office/drawing/2014/main" id="{FB0A6203-83D5-4B6B-B363-973CCED98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3A68A-80AE-4B4D-92B2-271D869A8991}"/>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101727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DF3E-18C9-4AF6-BA9D-FEEF477AED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76E92-B3FA-4CDD-B0D5-1683F77F6F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5B99B5-2B84-4A18-9E2D-7744F170FDAE}"/>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5" name="Footer Placeholder 4">
            <a:extLst>
              <a:ext uri="{FF2B5EF4-FFF2-40B4-BE49-F238E27FC236}">
                <a16:creationId xmlns:a16="http://schemas.microsoft.com/office/drawing/2014/main" id="{BDCB876F-CB85-4891-B1DC-5FDB830B4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C18D9-A16A-4562-8690-003A446E016C}"/>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71893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3AC5-38CF-4C41-8213-2E6763845B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36C62-85B7-4B1E-92A1-41E6E7C2A4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E3D661-F438-4850-A8FC-5B7807D4C0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FD0370-C6D0-4E6D-BCF7-0ABAD587C913}"/>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6" name="Footer Placeholder 5">
            <a:extLst>
              <a:ext uri="{FF2B5EF4-FFF2-40B4-BE49-F238E27FC236}">
                <a16:creationId xmlns:a16="http://schemas.microsoft.com/office/drawing/2014/main" id="{97D09DAA-4950-4FB8-8803-665238D020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B8DEF-3542-4346-8D14-E1CBC6BA12C0}"/>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175283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E4BDF-3501-4749-A924-C0F552BCAA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F4E53B-84E0-49D2-A4CB-162F2C86D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FD1F87-1998-4B26-8B27-71D1EC8AA6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0316D4-D47B-4B48-8062-9BAF41578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E9E9B-26DD-4D26-BC24-5832F63EB2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62D6A-5313-4194-BEC4-27C0CDAB5689}"/>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8" name="Footer Placeholder 7">
            <a:extLst>
              <a:ext uri="{FF2B5EF4-FFF2-40B4-BE49-F238E27FC236}">
                <a16:creationId xmlns:a16="http://schemas.microsoft.com/office/drawing/2014/main" id="{429D42D3-1FE7-4B94-8757-F65E01817F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0CF823-76B7-4AF2-9DDB-2E7832BC6676}"/>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100479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29E4-DF0B-4401-91B0-78EB2CBD32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FEC43-7074-4657-B161-0F5691C88B69}"/>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4" name="Footer Placeholder 3">
            <a:extLst>
              <a:ext uri="{FF2B5EF4-FFF2-40B4-BE49-F238E27FC236}">
                <a16:creationId xmlns:a16="http://schemas.microsoft.com/office/drawing/2014/main" id="{705EC5F8-B4A8-478E-AA73-769E65F08A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8EAE2E-61AA-40E9-AAB7-16B1AE54AB9D}"/>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425404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D80A83-296B-4945-B0C3-7A0FAD13BE22}"/>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3" name="Footer Placeholder 2">
            <a:extLst>
              <a:ext uri="{FF2B5EF4-FFF2-40B4-BE49-F238E27FC236}">
                <a16:creationId xmlns:a16="http://schemas.microsoft.com/office/drawing/2014/main" id="{D878E951-8C6D-49BF-B44B-1804C939C2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C4342-48EA-440E-9B3F-F35CAB953AFE}"/>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140860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D7E7-1972-44B3-916D-262BDFD51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82B2F4-7FBB-44D8-BC32-08C140423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9FBE4-0280-4C81-9D1B-6783B073C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53552-85D2-49AC-B62D-745678FFF0FD}"/>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6" name="Footer Placeholder 5">
            <a:extLst>
              <a:ext uri="{FF2B5EF4-FFF2-40B4-BE49-F238E27FC236}">
                <a16:creationId xmlns:a16="http://schemas.microsoft.com/office/drawing/2014/main" id="{368E7818-31A0-430F-BC06-470D3A944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22F39-1A39-4C53-869D-CBA40980E193}"/>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118008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C3C0-119D-4719-A0E3-F9852B5F6C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D56C1F-C997-4B07-BDA1-87B2CCF203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4DCE8-33E0-41E9-B64C-E5548C26D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6E60FB-E924-4297-AE47-25BE9EED2DEC}"/>
              </a:ext>
            </a:extLst>
          </p:cNvPr>
          <p:cNvSpPr>
            <a:spLocks noGrp="1"/>
          </p:cNvSpPr>
          <p:nvPr>
            <p:ph type="dt" sz="half" idx="10"/>
          </p:nvPr>
        </p:nvSpPr>
        <p:spPr/>
        <p:txBody>
          <a:bodyPr/>
          <a:lstStyle/>
          <a:p>
            <a:fld id="{57987A4D-4EF0-49C3-84F2-6DF34A53156E}" type="datetimeFigureOut">
              <a:rPr lang="en-US" smtClean="0"/>
              <a:t>2/24/2020</a:t>
            </a:fld>
            <a:endParaRPr lang="en-US"/>
          </a:p>
        </p:txBody>
      </p:sp>
      <p:sp>
        <p:nvSpPr>
          <p:cNvPr id="6" name="Footer Placeholder 5">
            <a:extLst>
              <a:ext uri="{FF2B5EF4-FFF2-40B4-BE49-F238E27FC236}">
                <a16:creationId xmlns:a16="http://schemas.microsoft.com/office/drawing/2014/main" id="{7E027032-DDC0-47EE-97E1-C08B26110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BD9DD-22FC-4F81-AD3C-EBABEBE2548F}"/>
              </a:ext>
            </a:extLst>
          </p:cNvPr>
          <p:cNvSpPr>
            <a:spLocks noGrp="1"/>
          </p:cNvSpPr>
          <p:nvPr>
            <p:ph type="sldNum" sz="quarter" idx="12"/>
          </p:nvPr>
        </p:nvSpPr>
        <p:spPr/>
        <p:txBody>
          <a:bodyPr/>
          <a:lstStyle/>
          <a:p>
            <a:fld id="{1D07DA86-7051-48B8-89F5-07186354A533}" type="slidenum">
              <a:rPr lang="en-US" smtClean="0"/>
              <a:t>‹#›</a:t>
            </a:fld>
            <a:endParaRPr lang="en-US"/>
          </a:p>
        </p:txBody>
      </p:sp>
    </p:spTree>
    <p:extLst>
      <p:ext uri="{BB962C8B-B14F-4D97-AF65-F5344CB8AC3E}">
        <p14:creationId xmlns:p14="http://schemas.microsoft.com/office/powerpoint/2010/main" val="635172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ABF8E7-EBE4-4C91-B9BD-3707D9F010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5D4023-3465-4D14-864F-9E8143C00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99ED1-2F39-4F05-B78F-07E09FA30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87A4D-4EF0-49C3-84F2-6DF34A53156E}" type="datetimeFigureOut">
              <a:rPr lang="en-US" smtClean="0"/>
              <a:t>2/24/2020</a:t>
            </a:fld>
            <a:endParaRPr lang="en-US"/>
          </a:p>
        </p:txBody>
      </p:sp>
      <p:sp>
        <p:nvSpPr>
          <p:cNvPr id="5" name="Footer Placeholder 4">
            <a:extLst>
              <a:ext uri="{FF2B5EF4-FFF2-40B4-BE49-F238E27FC236}">
                <a16:creationId xmlns:a16="http://schemas.microsoft.com/office/drawing/2014/main" id="{21B8D6E1-287A-4275-8AB1-2B03C6840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3DF208-D691-4196-8FD2-6BF1C1504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7DA86-7051-48B8-89F5-07186354A533}" type="slidenum">
              <a:rPr lang="en-US" smtClean="0"/>
              <a:t>‹#›</a:t>
            </a:fld>
            <a:endParaRPr lang="en-US"/>
          </a:p>
        </p:txBody>
      </p:sp>
    </p:spTree>
    <p:extLst>
      <p:ext uri="{BB962C8B-B14F-4D97-AF65-F5344CB8AC3E}">
        <p14:creationId xmlns:p14="http://schemas.microsoft.com/office/powerpoint/2010/main" val="264870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jgrass@arlingtoncp.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00BB3F16-693C-4325-B349-6BC6BF403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1772" y="839115"/>
            <a:ext cx="4657231" cy="2000038"/>
          </a:xfrm>
          <a:prstGeom prst="rect">
            <a:avLst/>
          </a:prstGeom>
        </p:spPr>
      </p:pic>
      <p:cxnSp>
        <p:nvCxnSpPr>
          <p:cNvPr id="8" name="Straight Connector 7">
            <a:extLst>
              <a:ext uri="{FF2B5EF4-FFF2-40B4-BE49-F238E27FC236}">
                <a16:creationId xmlns:a16="http://schemas.microsoft.com/office/drawing/2014/main" id="{CE4E8973-6D18-4752-9D36-009F75AB9155}"/>
              </a:ext>
            </a:extLst>
          </p:cNvPr>
          <p:cNvCxnSpPr>
            <a:cxnSpLocks/>
          </p:cNvCxnSpPr>
          <p:nvPr/>
        </p:nvCxnSpPr>
        <p:spPr>
          <a:xfrm>
            <a:off x="1636152" y="3692267"/>
            <a:ext cx="7115175" cy="0"/>
          </a:xfrm>
          <a:prstGeom prst="line">
            <a:avLst/>
          </a:prstGeom>
          <a:ln w="19050">
            <a:solidFill>
              <a:schemeClr val="tx1"/>
            </a:solidFill>
          </a:ln>
        </p:spPr>
        <p:style>
          <a:lnRef idx="3">
            <a:schemeClr val="dk1"/>
          </a:lnRef>
          <a:fillRef idx="0">
            <a:schemeClr val="dk1"/>
          </a:fillRef>
          <a:effectRef idx="2">
            <a:schemeClr val="dk1"/>
          </a:effectRef>
          <a:fontRef idx="minor">
            <a:schemeClr val="tx1"/>
          </a:fontRef>
        </p:style>
      </p:cxnSp>
      <p:pic>
        <p:nvPicPr>
          <p:cNvPr id="7" name="Picture 6" descr="A picture containing light, food, drawing&#10;&#10;Description automatically generated">
            <a:extLst>
              <a:ext uri="{FF2B5EF4-FFF2-40B4-BE49-F238E27FC236}">
                <a16:creationId xmlns:a16="http://schemas.microsoft.com/office/drawing/2014/main" id="{FAEDF479-FF90-427F-94F0-BBB7C6FE4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750" y="177745"/>
            <a:ext cx="999713" cy="98913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10F59243-E76D-4027-9E24-9D8B7BB69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0750" y="2943875"/>
            <a:ext cx="999713" cy="989136"/>
          </a:xfrm>
          <a:prstGeom prst="rect">
            <a:avLst/>
          </a:prstGeom>
        </p:spPr>
      </p:pic>
      <p:pic>
        <p:nvPicPr>
          <p:cNvPr id="10" name="Picture 9" descr="A picture containing light&#10;&#10;Description automatically generated">
            <a:extLst>
              <a:ext uri="{FF2B5EF4-FFF2-40B4-BE49-F238E27FC236}">
                <a16:creationId xmlns:a16="http://schemas.microsoft.com/office/drawing/2014/main" id="{C55AEB1F-410E-4036-8CB6-7FCA375964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0750" y="4326940"/>
            <a:ext cx="999713" cy="989136"/>
          </a:xfrm>
          <a:prstGeom prst="rect">
            <a:avLst/>
          </a:prstGeom>
        </p:spPr>
      </p:pic>
      <p:pic>
        <p:nvPicPr>
          <p:cNvPr id="11" name="Picture 10" descr="A picture containing clock, light&#10;&#10;Description automatically generated">
            <a:extLst>
              <a:ext uri="{FF2B5EF4-FFF2-40B4-BE49-F238E27FC236}">
                <a16:creationId xmlns:a16="http://schemas.microsoft.com/office/drawing/2014/main" id="{56B3318D-BC35-4599-8B95-129B0ACB3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0750" y="1560810"/>
            <a:ext cx="999713" cy="989136"/>
          </a:xfrm>
          <a:prstGeom prst="rect">
            <a:avLst/>
          </a:prstGeom>
        </p:spPr>
      </p:pic>
      <p:pic>
        <p:nvPicPr>
          <p:cNvPr id="12" name="Picture 11" descr="A picture containing light, drawing&#10;&#10;Description automatically generated">
            <a:extLst>
              <a:ext uri="{FF2B5EF4-FFF2-40B4-BE49-F238E27FC236}">
                <a16:creationId xmlns:a16="http://schemas.microsoft.com/office/drawing/2014/main" id="{AEA51727-C2DB-4F8D-8C63-DF8957BA7C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0750" y="5710005"/>
            <a:ext cx="999713" cy="989136"/>
          </a:xfrm>
          <a:prstGeom prst="rect">
            <a:avLst/>
          </a:prstGeom>
        </p:spPr>
      </p:pic>
      <p:pic>
        <p:nvPicPr>
          <p:cNvPr id="4" name="Picture 3" descr="A picture containing indoor, window, table, sitting&#10;&#10;Description automatically generated">
            <a:extLst>
              <a:ext uri="{FF2B5EF4-FFF2-40B4-BE49-F238E27FC236}">
                <a16:creationId xmlns:a16="http://schemas.microsoft.com/office/drawing/2014/main" id="{4490F67C-F2F6-4E67-AFAD-A297A487C262}"/>
              </a:ext>
            </a:extLst>
          </p:cNvPr>
          <p:cNvPicPr>
            <a:picLocks noChangeAspect="1"/>
          </p:cNvPicPr>
          <p:nvPr/>
        </p:nvPicPr>
        <p:blipFill rotWithShape="1">
          <a:blip r:embed="rId8">
            <a:extLst>
              <a:ext uri="{28A0092B-C50C-407E-A947-70E740481C1C}">
                <a14:useLocalDpi xmlns:a14="http://schemas.microsoft.com/office/drawing/2010/main" val="0"/>
              </a:ext>
            </a:extLst>
          </a:blip>
          <a:srcRect l="4417" t="2330" r="4980" b="6092"/>
          <a:stretch/>
        </p:blipFill>
        <p:spPr>
          <a:xfrm>
            <a:off x="0" y="3986075"/>
            <a:ext cx="10718307" cy="2871925"/>
          </a:xfrm>
          <a:prstGeom prst="rect">
            <a:avLst/>
          </a:prstGeom>
        </p:spPr>
      </p:pic>
      <p:pic>
        <p:nvPicPr>
          <p:cNvPr id="14" name="Picture 13">
            <a:extLst>
              <a:ext uri="{FF2B5EF4-FFF2-40B4-BE49-F238E27FC236}">
                <a16:creationId xmlns:a16="http://schemas.microsoft.com/office/drawing/2014/main" id="{3C95C703-4479-4390-910E-AF5C0FD0CEC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91643" y="877967"/>
            <a:ext cx="3584275" cy="1990738"/>
          </a:xfrm>
          <a:prstGeom prst="rect">
            <a:avLst/>
          </a:prstGeom>
        </p:spPr>
      </p:pic>
    </p:spTree>
    <p:extLst>
      <p:ext uri="{BB962C8B-B14F-4D97-AF65-F5344CB8AC3E}">
        <p14:creationId xmlns:p14="http://schemas.microsoft.com/office/powerpoint/2010/main" val="217702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434400-8128-40F0-B7F1-2ECCCA5B5539}"/>
              </a:ext>
            </a:extLst>
          </p:cNvPr>
          <p:cNvSpPr/>
          <p:nvPr/>
        </p:nvSpPr>
        <p:spPr>
          <a:xfrm>
            <a:off x="-4354" y="6348963"/>
            <a:ext cx="12196353" cy="509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E37C823E-53EE-47B8-8404-3A94E937C0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5680" y="6422314"/>
            <a:ext cx="978768" cy="389364"/>
          </a:xfrm>
          <a:prstGeom prst="rect">
            <a:avLst/>
          </a:prstGeom>
        </p:spPr>
      </p:pic>
      <p:sp>
        <p:nvSpPr>
          <p:cNvPr id="12" name="TextBox 11">
            <a:extLst>
              <a:ext uri="{FF2B5EF4-FFF2-40B4-BE49-F238E27FC236}">
                <a16:creationId xmlns:a16="http://schemas.microsoft.com/office/drawing/2014/main" id="{30A90A16-4E03-4676-BA3B-0AFC673F6528}"/>
              </a:ext>
            </a:extLst>
          </p:cNvPr>
          <p:cNvSpPr txBox="1"/>
          <p:nvPr/>
        </p:nvSpPr>
        <p:spPr>
          <a:xfrm>
            <a:off x="0" y="6463107"/>
            <a:ext cx="2778034" cy="307777"/>
          </a:xfrm>
          <a:prstGeom prst="rect">
            <a:avLst/>
          </a:prstGeom>
          <a:noFill/>
        </p:spPr>
        <p:txBody>
          <a:bodyPr wrap="square" rtlCol="0">
            <a:spAutoFit/>
          </a:bodyPr>
          <a:lstStyle/>
          <a:p>
            <a:r>
              <a:rPr lang="en-US" sz="1400" dirty="0">
                <a:solidFill>
                  <a:schemeClr val="bg2">
                    <a:lumMod val="90000"/>
                  </a:schemeClr>
                </a:solidFill>
                <a:latin typeface="Montserrat" panose="00000500000000000000" pitchFamily="50" charset="0"/>
              </a:rPr>
              <a:t>www.ipvideocorp.com</a:t>
            </a:r>
          </a:p>
        </p:txBody>
      </p:sp>
      <p:sp>
        <p:nvSpPr>
          <p:cNvPr id="14" name="Title 1">
            <a:extLst>
              <a:ext uri="{FF2B5EF4-FFF2-40B4-BE49-F238E27FC236}">
                <a16:creationId xmlns:a16="http://schemas.microsoft.com/office/drawing/2014/main" id="{3D21AE45-95F8-4BFD-9B2F-31ED478E455B}"/>
              </a:ext>
            </a:extLst>
          </p:cNvPr>
          <p:cNvSpPr>
            <a:spLocks noGrp="1"/>
          </p:cNvSpPr>
          <p:nvPr>
            <p:ph type="title"/>
          </p:nvPr>
        </p:nvSpPr>
        <p:spPr>
          <a:xfrm>
            <a:off x="687977" y="0"/>
            <a:ext cx="6357715" cy="888274"/>
          </a:xfrm>
        </p:spPr>
        <p:txBody>
          <a:bodyPr>
            <a:normAutofit/>
          </a:bodyPr>
          <a:lstStyle/>
          <a:p>
            <a:r>
              <a:rPr lang="en-US" sz="3200" b="1" dirty="0">
                <a:solidFill>
                  <a:schemeClr val="tx2"/>
                </a:solidFill>
                <a:latin typeface="Montserrat" panose="00000500000000000000" pitchFamily="50" charset="0"/>
              </a:rPr>
              <a:t>INSTALLATION Best Practices</a:t>
            </a:r>
          </a:p>
        </p:txBody>
      </p:sp>
      <p:cxnSp>
        <p:nvCxnSpPr>
          <p:cNvPr id="16" name="Straight Connector 15">
            <a:extLst>
              <a:ext uri="{FF2B5EF4-FFF2-40B4-BE49-F238E27FC236}">
                <a16:creationId xmlns:a16="http://schemas.microsoft.com/office/drawing/2014/main" id="{F2DC9A58-8919-4104-8D83-85A51AF4CAC2}"/>
              </a:ext>
            </a:extLst>
          </p:cNvPr>
          <p:cNvCxnSpPr>
            <a:cxnSpLocks/>
          </p:cNvCxnSpPr>
          <p:nvPr/>
        </p:nvCxnSpPr>
        <p:spPr>
          <a:xfrm>
            <a:off x="422366" y="670557"/>
            <a:ext cx="11347268"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13" name="Group 12">
            <a:extLst>
              <a:ext uri="{FF2B5EF4-FFF2-40B4-BE49-F238E27FC236}">
                <a16:creationId xmlns:a16="http://schemas.microsoft.com/office/drawing/2014/main" id="{B1002368-D826-4EA1-955E-85A4F2F1BAAE}"/>
              </a:ext>
            </a:extLst>
          </p:cNvPr>
          <p:cNvGrpSpPr/>
          <p:nvPr/>
        </p:nvGrpSpPr>
        <p:grpSpPr>
          <a:xfrm>
            <a:off x="225408" y="2075963"/>
            <a:ext cx="2204277" cy="518400"/>
            <a:chOff x="32905" y="19166"/>
            <a:chExt cx="2598579" cy="518400"/>
          </a:xfrm>
          <a:solidFill>
            <a:schemeClr val="accent1"/>
          </a:solidFill>
        </p:grpSpPr>
        <p:sp>
          <p:nvSpPr>
            <p:cNvPr id="15" name="Rectangle 14">
              <a:extLst>
                <a:ext uri="{FF2B5EF4-FFF2-40B4-BE49-F238E27FC236}">
                  <a16:creationId xmlns:a16="http://schemas.microsoft.com/office/drawing/2014/main" id="{73FC009C-A22C-4D4F-8F2F-B4E5F7CA5129}"/>
                </a:ext>
              </a:extLst>
            </p:cNvPr>
            <p:cNvSpPr/>
            <p:nvPr/>
          </p:nvSpPr>
          <p:spPr>
            <a:xfrm>
              <a:off x="32905" y="19166"/>
              <a:ext cx="2598579" cy="518400"/>
            </a:xfrm>
            <a:prstGeom prst="rect">
              <a:avLst/>
            </a:prstGeom>
            <a:grp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69534F15-058E-4BDC-ACA9-3E452D3900E0}"/>
                </a:ext>
              </a:extLst>
            </p:cNvPr>
            <p:cNvSpPr txBox="1"/>
            <p:nvPr/>
          </p:nvSpPr>
          <p:spPr>
            <a:xfrm>
              <a:off x="32905" y="19166"/>
              <a:ext cx="2598579" cy="5184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dirty="0"/>
                <a:t>COVERAGE</a:t>
              </a:r>
              <a:endParaRPr lang="en-US" sz="1600" b="1" kern="1200" dirty="0"/>
            </a:p>
          </p:txBody>
        </p:sp>
      </p:grpSp>
      <p:grpSp>
        <p:nvGrpSpPr>
          <p:cNvPr id="18" name="Group 17">
            <a:extLst>
              <a:ext uri="{FF2B5EF4-FFF2-40B4-BE49-F238E27FC236}">
                <a16:creationId xmlns:a16="http://schemas.microsoft.com/office/drawing/2014/main" id="{8D4D23F3-76BF-4CDF-9349-27FAE4AEBA87}"/>
              </a:ext>
            </a:extLst>
          </p:cNvPr>
          <p:cNvGrpSpPr/>
          <p:nvPr/>
        </p:nvGrpSpPr>
        <p:grpSpPr>
          <a:xfrm>
            <a:off x="225408" y="2594363"/>
            <a:ext cx="2204277" cy="2014938"/>
            <a:chOff x="32905" y="537566"/>
            <a:chExt cx="2598579" cy="3779864"/>
          </a:xfrm>
          <a:solidFill>
            <a:schemeClr val="tx2"/>
          </a:solidFill>
        </p:grpSpPr>
        <p:sp>
          <p:nvSpPr>
            <p:cNvPr id="19" name="Rectangle 18">
              <a:extLst>
                <a:ext uri="{FF2B5EF4-FFF2-40B4-BE49-F238E27FC236}">
                  <a16:creationId xmlns:a16="http://schemas.microsoft.com/office/drawing/2014/main" id="{C51F7342-CEBB-4204-808F-745A71D1785E}"/>
                </a:ext>
              </a:extLst>
            </p:cNvPr>
            <p:cNvSpPr/>
            <p:nvPr/>
          </p:nvSpPr>
          <p:spPr>
            <a:xfrm>
              <a:off x="32905" y="537566"/>
              <a:ext cx="2598579" cy="3779864"/>
            </a:xfrm>
            <a:prstGeom prst="rect">
              <a:avLst/>
            </a:prstGeom>
            <a:grp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0" name="TextBox 19">
              <a:extLst>
                <a:ext uri="{FF2B5EF4-FFF2-40B4-BE49-F238E27FC236}">
                  <a16:creationId xmlns:a16="http://schemas.microsoft.com/office/drawing/2014/main" id="{19884BBB-6C88-44B9-BCCA-4E49EEF1F83B}"/>
                </a:ext>
              </a:extLst>
            </p:cNvPr>
            <p:cNvSpPr txBox="1"/>
            <p:nvPr/>
          </p:nvSpPr>
          <p:spPr>
            <a:xfrm>
              <a:off x="32905" y="537566"/>
              <a:ext cx="2598579" cy="3779864"/>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indent="-457200" algn="ctr" defTabSz="711200">
                <a:spcBef>
                  <a:spcPct val="0"/>
                </a:spcBef>
                <a:spcAft>
                  <a:spcPct val="15000"/>
                </a:spcAft>
              </a:pPr>
              <a:r>
                <a:rPr lang="en-US" sz="1400" kern="1200" dirty="0">
                  <a:solidFill>
                    <a:schemeClr val="bg2"/>
                  </a:solidFill>
                  <a:effectLst/>
                  <a:latin typeface="Source Sans Pro" panose="020B0503030403020204" pitchFamily="34" charset="0"/>
                  <a:ea typeface="Source Sans Pro" panose="020B0503030403020204" pitchFamily="34" charset="0"/>
                </a:rPr>
                <a:t>1 HALO can typically cover 144 square feet with normal ceiling heights (8ft) for vape sensors, however other sensors work effectively up to 1000 square feet.</a:t>
              </a:r>
            </a:p>
            <a:p>
              <a:pPr indent="-457200" algn="ctr" defTabSz="711200">
                <a:spcBef>
                  <a:spcPct val="0"/>
                </a:spcBef>
                <a:spcAft>
                  <a:spcPct val="15000"/>
                </a:spcAft>
              </a:pPr>
              <a:r>
                <a:rPr lang="en-US" sz="1000" dirty="0">
                  <a:solidFill>
                    <a:schemeClr val="bg2"/>
                  </a:solidFill>
                  <a:latin typeface="Source Sans Pro" panose="020B0503030403020204" pitchFamily="34" charset="0"/>
                  <a:ea typeface="Source Sans Pro" panose="020B0503030403020204" pitchFamily="34" charset="0"/>
                </a:rPr>
                <a:t>*Coverage will vary by the ventilation in the room.</a:t>
              </a:r>
              <a:endParaRPr lang="en-US" sz="1000" kern="1200" dirty="0">
                <a:solidFill>
                  <a:schemeClr val="bg2"/>
                </a:solidFill>
                <a:latin typeface="Source Sans Pro" panose="020B0503030403020204" pitchFamily="34" charset="0"/>
                <a:ea typeface="Source Sans Pro" panose="020B0503030403020204" pitchFamily="34" charset="0"/>
              </a:endParaRPr>
            </a:p>
          </p:txBody>
        </p:sp>
      </p:grpSp>
      <p:grpSp>
        <p:nvGrpSpPr>
          <p:cNvPr id="21" name="Group 20">
            <a:extLst>
              <a:ext uri="{FF2B5EF4-FFF2-40B4-BE49-F238E27FC236}">
                <a16:creationId xmlns:a16="http://schemas.microsoft.com/office/drawing/2014/main" id="{9AD565ED-6FFA-46DB-984F-07981A46677B}"/>
              </a:ext>
            </a:extLst>
          </p:cNvPr>
          <p:cNvGrpSpPr/>
          <p:nvPr/>
        </p:nvGrpSpPr>
        <p:grpSpPr>
          <a:xfrm>
            <a:off x="2613119" y="2075963"/>
            <a:ext cx="2204277" cy="518400"/>
            <a:chOff x="2995286" y="19166"/>
            <a:chExt cx="2598579" cy="518400"/>
          </a:xfrm>
          <a:solidFill>
            <a:schemeClr val="accent1"/>
          </a:solidFill>
        </p:grpSpPr>
        <p:sp>
          <p:nvSpPr>
            <p:cNvPr id="22" name="Rectangle 21">
              <a:extLst>
                <a:ext uri="{FF2B5EF4-FFF2-40B4-BE49-F238E27FC236}">
                  <a16:creationId xmlns:a16="http://schemas.microsoft.com/office/drawing/2014/main" id="{B2D8A6EC-01F0-4C2D-8EA5-133DF798FF0B}"/>
                </a:ext>
              </a:extLst>
            </p:cNvPr>
            <p:cNvSpPr/>
            <p:nvPr/>
          </p:nvSpPr>
          <p:spPr>
            <a:xfrm>
              <a:off x="2995286" y="19166"/>
              <a:ext cx="2598579" cy="518400"/>
            </a:xfrm>
            <a:prstGeom prst="rect">
              <a:avLst/>
            </a:prstGeom>
            <a:grp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DADC3FEA-CC19-482A-8C75-DA114D8F382E}"/>
                </a:ext>
              </a:extLst>
            </p:cNvPr>
            <p:cNvSpPr txBox="1"/>
            <p:nvPr/>
          </p:nvSpPr>
          <p:spPr>
            <a:xfrm>
              <a:off x="2995286" y="19166"/>
              <a:ext cx="2598579" cy="5184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ORIENTATION</a:t>
              </a:r>
            </a:p>
          </p:txBody>
        </p:sp>
      </p:grpSp>
      <p:grpSp>
        <p:nvGrpSpPr>
          <p:cNvPr id="24" name="Group 23">
            <a:extLst>
              <a:ext uri="{FF2B5EF4-FFF2-40B4-BE49-F238E27FC236}">
                <a16:creationId xmlns:a16="http://schemas.microsoft.com/office/drawing/2014/main" id="{3BD9A264-158E-415A-8780-9FCF27D09565}"/>
              </a:ext>
            </a:extLst>
          </p:cNvPr>
          <p:cNvGrpSpPr/>
          <p:nvPr/>
        </p:nvGrpSpPr>
        <p:grpSpPr>
          <a:xfrm>
            <a:off x="2613119" y="2594363"/>
            <a:ext cx="2204277" cy="2014938"/>
            <a:chOff x="2995286" y="537566"/>
            <a:chExt cx="2598579" cy="3779864"/>
          </a:xfrm>
          <a:solidFill>
            <a:schemeClr val="tx2"/>
          </a:solidFill>
        </p:grpSpPr>
        <p:sp>
          <p:nvSpPr>
            <p:cNvPr id="25" name="Rectangle 24">
              <a:extLst>
                <a:ext uri="{FF2B5EF4-FFF2-40B4-BE49-F238E27FC236}">
                  <a16:creationId xmlns:a16="http://schemas.microsoft.com/office/drawing/2014/main" id="{21EB28DE-8A1B-44E6-956D-AFDB779E1B4E}"/>
                </a:ext>
              </a:extLst>
            </p:cNvPr>
            <p:cNvSpPr/>
            <p:nvPr/>
          </p:nvSpPr>
          <p:spPr>
            <a:xfrm>
              <a:off x="2995286" y="537566"/>
              <a:ext cx="2598579" cy="3779864"/>
            </a:xfrm>
            <a:prstGeom prst="rect">
              <a:avLst/>
            </a:prstGeom>
            <a:grp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26" name="TextBox 25">
              <a:extLst>
                <a:ext uri="{FF2B5EF4-FFF2-40B4-BE49-F238E27FC236}">
                  <a16:creationId xmlns:a16="http://schemas.microsoft.com/office/drawing/2014/main" id="{37BA988A-4E73-41BE-8A9B-1F59F114E23F}"/>
                </a:ext>
              </a:extLst>
            </p:cNvPr>
            <p:cNvSpPr txBox="1"/>
            <p:nvPr/>
          </p:nvSpPr>
          <p:spPr>
            <a:xfrm>
              <a:off x="2995286" y="537566"/>
              <a:ext cx="2598579" cy="3779864"/>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indent="-457200" algn="ctr" defTabSz="800100">
                <a:spcBef>
                  <a:spcPct val="0"/>
                </a:spcBef>
                <a:spcAft>
                  <a:spcPct val="15000"/>
                </a:spcAft>
              </a:pPr>
              <a:r>
                <a:rPr lang="en-US" sz="1400" dirty="0">
                  <a:solidFill>
                    <a:schemeClr val="bg2"/>
                  </a:solidFill>
                  <a:latin typeface="Source Sans Pro" panose="020B0503030403020204" pitchFamily="34" charset="0"/>
                  <a:ea typeface="Source Sans Pro" panose="020B0503030403020204" pitchFamily="34" charset="0"/>
                </a:rPr>
                <a:t>HALO should be mounted on a ceiling for best performance.</a:t>
              </a:r>
              <a:endParaRPr lang="en-US" sz="1400" kern="1200" dirty="0">
                <a:solidFill>
                  <a:schemeClr val="bg2"/>
                </a:solidFill>
                <a:latin typeface="Source Sans Pro" panose="020B0503030403020204" pitchFamily="34" charset="0"/>
                <a:ea typeface="Source Sans Pro" panose="020B0503030403020204" pitchFamily="34" charset="0"/>
              </a:endParaRPr>
            </a:p>
          </p:txBody>
        </p:sp>
      </p:grpSp>
      <p:grpSp>
        <p:nvGrpSpPr>
          <p:cNvPr id="27" name="Group 26">
            <a:extLst>
              <a:ext uri="{FF2B5EF4-FFF2-40B4-BE49-F238E27FC236}">
                <a16:creationId xmlns:a16="http://schemas.microsoft.com/office/drawing/2014/main" id="{0B95B05E-7910-4F52-8577-8D0A545371B4}"/>
              </a:ext>
            </a:extLst>
          </p:cNvPr>
          <p:cNvGrpSpPr/>
          <p:nvPr/>
        </p:nvGrpSpPr>
        <p:grpSpPr>
          <a:xfrm>
            <a:off x="7388541" y="2075963"/>
            <a:ext cx="2204277" cy="518400"/>
            <a:chOff x="5957667" y="19166"/>
            <a:chExt cx="2598579" cy="518400"/>
          </a:xfrm>
          <a:solidFill>
            <a:schemeClr val="accent1"/>
          </a:solidFill>
        </p:grpSpPr>
        <p:sp>
          <p:nvSpPr>
            <p:cNvPr id="28" name="Rectangle 27">
              <a:extLst>
                <a:ext uri="{FF2B5EF4-FFF2-40B4-BE49-F238E27FC236}">
                  <a16:creationId xmlns:a16="http://schemas.microsoft.com/office/drawing/2014/main" id="{801F5693-641A-4997-9F19-8E6FE8CEA510}"/>
                </a:ext>
              </a:extLst>
            </p:cNvPr>
            <p:cNvSpPr/>
            <p:nvPr/>
          </p:nvSpPr>
          <p:spPr>
            <a:xfrm>
              <a:off x="5957667" y="19166"/>
              <a:ext cx="2598579" cy="518400"/>
            </a:xfrm>
            <a:prstGeom prst="rect">
              <a:avLst/>
            </a:prstGeom>
            <a:grp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22F4A699-F3BA-4A0F-97D0-989C50AE1275}"/>
                </a:ext>
              </a:extLst>
            </p:cNvPr>
            <p:cNvSpPr txBox="1"/>
            <p:nvPr/>
          </p:nvSpPr>
          <p:spPr>
            <a:xfrm>
              <a:off x="5957667" y="19166"/>
              <a:ext cx="2598579" cy="5184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AIR FLOW</a:t>
              </a:r>
            </a:p>
          </p:txBody>
        </p:sp>
      </p:grpSp>
      <p:grpSp>
        <p:nvGrpSpPr>
          <p:cNvPr id="30" name="Group 29">
            <a:extLst>
              <a:ext uri="{FF2B5EF4-FFF2-40B4-BE49-F238E27FC236}">
                <a16:creationId xmlns:a16="http://schemas.microsoft.com/office/drawing/2014/main" id="{84DC445A-2801-4F08-9C93-EBD1B6D2EC11}"/>
              </a:ext>
            </a:extLst>
          </p:cNvPr>
          <p:cNvGrpSpPr/>
          <p:nvPr/>
        </p:nvGrpSpPr>
        <p:grpSpPr>
          <a:xfrm>
            <a:off x="7388541" y="2594363"/>
            <a:ext cx="2204277" cy="2014938"/>
            <a:chOff x="5929083" y="537566"/>
            <a:chExt cx="2598579" cy="3779864"/>
          </a:xfrm>
          <a:solidFill>
            <a:schemeClr val="tx2"/>
          </a:solidFill>
        </p:grpSpPr>
        <p:sp>
          <p:nvSpPr>
            <p:cNvPr id="31" name="Rectangle 30">
              <a:extLst>
                <a:ext uri="{FF2B5EF4-FFF2-40B4-BE49-F238E27FC236}">
                  <a16:creationId xmlns:a16="http://schemas.microsoft.com/office/drawing/2014/main" id="{FF15F197-CC00-4F79-A616-2F776A8A4349}"/>
                </a:ext>
              </a:extLst>
            </p:cNvPr>
            <p:cNvSpPr/>
            <p:nvPr/>
          </p:nvSpPr>
          <p:spPr>
            <a:xfrm>
              <a:off x="5929083" y="537566"/>
              <a:ext cx="2598579" cy="3779864"/>
            </a:xfrm>
            <a:prstGeom prst="rect">
              <a:avLst/>
            </a:prstGeom>
            <a:grp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32" name="TextBox 31">
              <a:extLst>
                <a:ext uri="{FF2B5EF4-FFF2-40B4-BE49-F238E27FC236}">
                  <a16:creationId xmlns:a16="http://schemas.microsoft.com/office/drawing/2014/main" id="{D536C6ED-7997-4432-8E95-DF784EE291AA}"/>
                </a:ext>
              </a:extLst>
            </p:cNvPr>
            <p:cNvSpPr txBox="1"/>
            <p:nvPr/>
          </p:nvSpPr>
          <p:spPr>
            <a:xfrm>
              <a:off x="5929083" y="537566"/>
              <a:ext cx="2598579" cy="3779864"/>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indent="-457200" algn="ctr" defTabSz="800100">
                <a:spcBef>
                  <a:spcPct val="0"/>
                </a:spcBef>
                <a:spcAft>
                  <a:spcPct val="15000"/>
                </a:spcAft>
              </a:pPr>
              <a:r>
                <a:rPr lang="en-US" sz="1400" kern="1200" dirty="0">
                  <a:solidFill>
                    <a:schemeClr val="bg2"/>
                  </a:solidFill>
                  <a:effectLst/>
                  <a:latin typeface="Source Sans Pro" panose="020B0503030403020204" pitchFamily="34" charset="0"/>
                  <a:ea typeface="Source Sans Pro" panose="020B0503030403020204" pitchFamily="34" charset="0"/>
                </a:rPr>
                <a:t>Avoid placement near HVAC exhaust, fans and near the door between two rooms. HALO should be in an area relatively free of air currents.</a:t>
              </a:r>
              <a:endParaRPr lang="en-US" sz="1400" kern="1200" dirty="0">
                <a:solidFill>
                  <a:schemeClr val="bg2"/>
                </a:solidFill>
                <a:latin typeface="Source Sans Pro" panose="020B0503030403020204" pitchFamily="34" charset="0"/>
                <a:ea typeface="Source Sans Pro" panose="020B0503030403020204" pitchFamily="34" charset="0"/>
              </a:endParaRPr>
            </a:p>
          </p:txBody>
        </p:sp>
      </p:grpSp>
      <p:grpSp>
        <p:nvGrpSpPr>
          <p:cNvPr id="33" name="Group 32">
            <a:extLst>
              <a:ext uri="{FF2B5EF4-FFF2-40B4-BE49-F238E27FC236}">
                <a16:creationId xmlns:a16="http://schemas.microsoft.com/office/drawing/2014/main" id="{936CD0CD-50C8-4C58-8B92-2AC2B2E96E62}"/>
              </a:ext>
            </a:extLst>
          </p:cNvPr>
          <p:cNvGrpSpPr/>
          <p:nvPr/>
        </p:nvGrpSpPr>
        <p:grpSpPr>
          <a:xfrm>
            <a:off x="9776250" y="2075963"/>
            <a:ext cx="2204277" cy="518400"/>
            <a:chOff x="8891463" y="19166"/>
            <a:chExt cx="2598579" cy="518400"/>
          </a:xfrm>
          <a:solidFill>
            <a:schemeClr val="accent1"/>
          </a:solidFill>
        </p:grpSpPr>
        <p:sp>
          <p:nvSpPr>
            <p:cNvPr id="34" name="Rectangle 33">
              <a:extLst>
                <a:ext uri="{FF2B5EF4-FFF2-40B4-BE49-F238E27FC236}">
                  <a16:creationId xmlns:a16="http://schemas.microsoft.com/office/drawing/2014/main" id="{ED6EBFC6-81FB-4977-B375-76333CA231E1}"/>
                </a:ext>
              </a:extLst>
            </p:cNvPr>
            <p:cNvSpPr/>
            <p:nvPr/>
          </p:nvSpPr>
          <p:spPr>
            <a:xfrm>
              <a:off x="8891463" y="19166"/>
              <a:ext cx="2598579" cy="518400"/>
            </a:xfrm>
            <a:prstGeom prst="rect">
              <a:avLst/>
            </a:prstGeom>
            <a:grp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97EDAC69-D26F-44AB-AEF1-09F7A65FB9B7}"/>
                </a:ext>
              </a:extLst>
            </p:cNvPr>
            <p:cNvSpPr txBox="1"/>
            <p:nvPr/>
          </p:nvSpPr>
          <p:spPr>
            <a:xfrm>
              <a:off x="8891463" y="19166"/>
              <a:ext cx="2598579" cy="5184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CEILING MATERIAL / THICKNESS</a:t>
              </a:r>
            </a:p>
          </p:txBody>
        </p:sp>
      </p:grpSp>
      <p:grpSp>
        <p:nvGrpSpPr>
          <p:cNvPr id="36" name="Group 35">
            <a:extLst>
              <a:ext uri="{FF2B5EF4-FFF2-40B4-BE49-F238E27FC236}">
                <a16:creationId xmlns:a16="http://schemas.microsoft.com/office/drawing/2014/main" id="{A0397B1B-AE45-4D8B-8138-B398CB75FB4E}"/>
              </a:ext>
            </a:extLst>
          </p:cNvPr>
          <p:cNvGrpSpPr/>
          <p:nvPr/>
        </p:nvGrpSpPr>
        <p:grpSpPr>
          <a:xfrm>
            <a:off x="9776250" y="2594363"/>
            <a:ext cx="2204277" cy="2014938"/>
            <a:chOff x="8891463" y="537566"/>
            <a:chExt cx="2598579" cy="3779864"/>
          </a:xfrm>
          <a:solidFill>
            <a:schemeClr val="tx2"/>
          </a:solidFill>
        </p:grpSpPr>
        <p:sp>
          <p:nvSpPr>
            <p:cNvPr id="37" name="Rectangle 36">
              <a:extLst>
                <a:ext uri="{FF2B5EF4-FFF2-40B4-BE49-F238E27FC236}">
                  <a16:creationId xmlns:a16="http://schemas.microsoft.com/office/drawing/2014/main" id="{D288A9D6-C3D2-48E5-8F2B-711576396334}"/>
                </a:ext>
              </a:extLst>
            </p:cNvPr>
            <p:cNvSpPr/>
            <p:nvPr/>
          </p:nvSpPr>
          <p:spPr>
            <a:xfrm>
              <a:off x="8891463" y="537566"/>
              <a:ext cx="2598579" cy="3779864"/>
            </a:xfrm>
            <a:prstGeom prst="rect">
              <a:avLst/>
            </a:prstGeom>
            <a:grp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38" name="TextBox 37">
              <a:extLst>
                <a:ext uri="{FF2B5EF4-FFF2-40B4-BE49-F238E27FC236}">
                  <a16:creationId xmlns:a16="http://schemas.microsoft.com/office/drawing/2014/main" id="{F39CB5DF-678D-4312-98C0-2DBA257587F0}"/>
                </a:ext>
              </a:extLst>
            </p:cNvPr>
            <p:cNvSpPr txBox="1"/>
            <p:nvPr/>
          </p:nvSpPr>
          <p:spPr>
            <a:xfrm>
              <a:off x="8891463" y="537566"/>
              <a:ext cx="2598579" cy="3779864"/>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indent="-457200" algn="ctr" defTabSz="711200">
                <a:spcBef>
                  <a:spcPct val="0"/>
                </a:spcBef>
                <a:spcAft>
                  <a:spcPct val="15000"/>
                </a:spcAft>
              </a:pPr>
              <a:r>
                <a:rPr lang="en-US" sz="1400" kern="1200" dirty="0">
                  <a:solidFill>
                    <a:schemeClr val="bg2"/>
                  </a:solidFill>
                  <a:effectLst/>
                  <a:latin typeface="Source Sans Pro" panose="020B0503030403020204" pitchFamily="34" charset="0"/>
                  <a:ea typeface="Source Sans Pro" panose="020B0503030403020204" pitchFamily="34" charset="0"/>
                </a:rPr>
                <a:t>Ceiling material between 0.06”(3mm) and 0.75”(19mm) in thickness will require a surface mounting adapter.</a:t>
              </a:r>
              <a:endParaRPr lang="en-US" sz="1400" kern="1200" dirty="0">
                <a:solidFill>
                  <a:schemeClr val="bg2"/>
                </a:solidFill>
                <a:latin typeface="Source Sans Pro" panose="020B0503030403020204" pitchFamily="34" charset="0"/>
                <a:ea typeface="Source Sans Pro" panose="020B0503030403020204" pitchFamily="34" charset="0"/>
              </a:endParaRPr>
            </a:p>
          </p:txBody>
        </p:sp>
      </p:grpSp>
      <p:grpSp>
        <p:nvGrpSpPr>
          <p:cNvPr id="39" name="Group 38">
            <a:extLst>
              <a:ext uri="{FF2B5EF4-FFF2-40B4-BE49-F238E27FC236}">
                <a16:creationId xmlns:a16="http://schemas.microsoft.com/office/drawing/2014/main" id="{175FBC2D-A395-4524-B805-A77747D5D62E}"/>
              </a:ext>
            </a:extLst>
          </p:cNvPr>
          <p:cNvGrpSpPr/>
          <p:nvPr/>
        </p:nvGrpSpPr>
        <p:grpSpPr>
          <a:xfrm>
            <a:off x="5000830" y="2065710"/>
            <a:ext cx="2204277" cy="518400"/>
            <a:chOff x="2995286" y="19166"/>
            <a:chExt cx="2598579" cy="518400"/>
          </a:xfrm>
          <a:solidFill>
            <a:schemeClr val="accent1"/>
          </a:solidFill>
        </p:grpSpPr>
        <p:sp>
          <p:nvSpPr>
            <p:cNvPr id="40" name="Rectangle 39">
              <a:extLst>
                <a:ext uri="{FF2B5EF4-FFF2-40B4-BE49-F238E27FC236}">
                  <a16:creationId xmlns:a16="http://schemas.microsoft.com/office/drawing/2014/main" id="{D0328D3E-C9F7-4793-96F0-3764C4352148}"/>
                </a:ext>
              </a:extLst>
            </p:cNvPr>
            <p:cNvSpPr/>
            <p:nvPr/>
          </p:nvSpPr>
          <p:spPr>
            <a:xfrm>
              <a:off x="2995286" y="19166"/>
              <a:ext cx="2598579" cy="518400"/>
            </a:xfrm>
            <a:prstGeom prst="rect">
              <a:avLst/>
            </a:prstGeom>
            <a:grp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1" name="TextBox 40">
              <a:extLst>
                <a:ext uri="{FF2B5EF4-FFF2-40B4-BE49-F238E27FC236}">
                  <a16:creationId xmlns:a16="http://schemas.microsoft.com/office/drawing/2014/main" id="{ACD4B335-31A3-4399-96AD-995B50807D5A}"/>
                </a:ext>
              </a:extLst>
            </p:cNvPr>
            <p:cNvSpPr txBox="1"/>
            <p:nvPr/>
          </p:nvSpPr>
          <p:spPr>
            <a:xfrm>
              <a:off x="2995286" y="19166"/>
              <a:ext cx="2598579" cy="5184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dirty="0"/>
                <a:t>SPACING</a:t>
              </a:r>
              <a:endParaRPr lang="en-US" sz="1600" b="1" kern="1200" dirty="0"/>
            </a:p>
          </p:txBody>
        </p:sp>
      </p:grpSp>
      <p:grpSp>
        <p:nvGrpSpPr>
          <p:cNvPr id="42" name="Group 41">
            <a:extLst>
              <a:ext uri="{FF2B5EF4-FFF2-40B4-BE49-F238E27FC236}">
                <a16:creationId xmlns:a16="http://schemas.microsoft.com/office/drawing/2014/main" id="{A6408740-F206-45B2-859E-9725C8D96480}"/>
              </a:ext>
            </a:extLst>
          </p:cNvPr>
          <p:cNvGrpSpPr/>
          <p:nvPr/>
        </p:nvGrpSpPr>
        <p:grpSpPr>
          <a:xfrm>
            <a:off x="5000830" y="2584110"/>
            <a:ext cx="2204277" cy="2014938"/>
            <a:chOff x="2995286" y="537566"/>
            <a:chExt cx="2598579" cy="3779864"/>
          </a:xfrm>
          <a:solidFill>
            <a:schemeClr val="tx2"/>
          </a:solidFill>
        </p:grpSpPr>
        <p:sp>
          <p:nvSpPr>
            <p:cNvPr id="43" name="Rectangle 42">
              <a:extLst>
                <a:ext uri="{FF2B5EF4-FFF2-40B4-BE49-F238E27FC236}">
                  <a16:creationId xmlns:a16="http://schemas.microsoft.com/office/drawing/2014/main" id="{2A21E6AE-6D2B-4EF2-BB01-142DF71C47D7}"/>
                </a:ext>
              </a:extLst>
            </p:cNvPr>
            <p:cNvSpPr/>
            <p:nvPr/>
          </p:nvSpPr>
          <p:spPr>
            <a:xfrm>
              <a:off x="2995286" y="537566"/>
              <a:ext cx="2598579" cy="3779864"/>
            </a:xfrm>
            <a:prstGeom prst="rect">
              <a:avLst/>
            </a:prstGeom>
            <a:grpFill/>
            <a:ln>
              <a:noFill/>
            </a:ln>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4" name="TextBox 43">
              <a:extLst>
                <a:ext uri="{FF2B5EF4-FFF2-40B4-BE49-F238E27FC236}">
                  <a16:creationId xmlns:a16="http://schemas.microsoft.com/office/drawing/2014/main" id="{0D842DCF-D83C-488A-B611-808FBA6045EB}"/>
                </a:ext>
              </a:extLst>
            </p:cNvPr>
            <p:cNvSpPr txBox="1"/>
            <p:nvPr/>
          </p:nvSpPr>
          <p:spPr>
            <a:xfrm>
              <a:off x="2995286" y="537566"/>
              <a:ext cx="2598579" cy="3779864"/>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indent="-457200" algn="ctr" defTabSz="800100">
                <a:spcBef>
                  <a:spcPct val="0"/>
                </a:spcBef>
                <a:spcAft>
                  <a:spcPct val="15000"/>
                </a:spcAft>
              </a:pPr>
              <a:r>
                <a:rPr lang="en-US" sz="1400" dirty="0">
                  <a:solidFill>
                    <a:schemeClr val="bg2"/>
                  </a:solidFill>
                  <a:latin typeface="Source Sans Pro" panose="020B0503030403020204" pitchFamily="34" charset="0"/>
                  <a:ea typeface="Source Sans Pro" panose="020B0503030403020204" pitchFamily="34" charset="0"/>
                </a:rPr>
                <a:t>It is estimated that a 12’ diameter from a HALO will provide vape detection.</a:t>
              </a:r>
              <a:endParaRPr lang="en-US" sz="1400" kern="1200" dirty="0">
                <a:solidFill>
                  <a:schemeClr val="bg2"/>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64585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2892B9-601F-42C6-BE3D-68D8C2962358}"/>
              </a:ext>
            </a:extLst>
          </p:cNvPr>
          <p:cNvSpPr/>
          <p:nvPr/>
        </p:nvSpPr>
        <p:spPr>
          <a:xfrm rot="10800000">
            <a:off x="5024844" y="66566"/>
            <a:ext cx="7193280" cy="6339840"/>
          </a:xfrm>
          <a:custGeom>
            <a:avLst/>
            <a:gdLst>
              <a:gd name="connsiteX0" fmla="*/ 0 w 7193280"/>
              <a:gd name="connsiteY0" fmla="*/ 6339840 h 6339840"/>
              <a:gd name="connsiteX1" fmla="*/ 4972594 w 7193280"/>
              <a:gd name="connsiteY1" fmla="*/ 5843452 h 6339840"/>
              <a:gd name="connsiteX2" fmla="*/ 7193280 w 7193280"/>
              <a:gd name="connsiteY2" fmla="*/ 17417 h 6339840"/>
              <a:gd name="connsiteX3" fmla="*/ 26126 w 7193280"/>
              <a:gd name="connsiteY3" fmla="*/ 0 h 6339840"/>
              <a:gd name="connsiteX4" fmla="*/ 0 w 7193280"/>
              <a:gd name="connsiteY4" fmla="*/ 6339840 h 633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280" h="6339840">
                <a:moveTo>
                  <a:pt x="0" y="6339840"/>
                </a:moveTo>
                <a:lnTo>
                  <a:pt x="4972594" y="5843452"/>
                </a:lnTo>
                <a:lnTo>
                  <a:pt x="7193280" y="17417"/>
                </a:lnTo>
                <a:lnTo>
                  <a:pt x="26126" y="0"/>
                </a:lnTo>
                <a:lnTo>
                  <a:pt x="0" y="6339840"/>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Picture 4" descr="A screenshot of a computer screen&#10;&#10;Description automatically generated">
            <a:extLst>
              <a:ext uri="{FF2B5EF4-FFF2-40B4-BE49-F238E27FC236}">
                <a16:creationId xmlns:a16="http://schemas.microsoft.com/office/drawing/2014/main" id="{4A534B6C-72F4-4032-918B-5A38F89CE3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33" t="22161" r="46069" b="17181"/>
          <a:stretch/>
        </p:blipFill>
        <p:spPr>
          <a:xfrm>
            <a:off x="7768010" y="926462"/>
            <a:ext cx="3385971" cy="2528120"/>
          </a:xfrm>
          <a:prstGeom prst="rect">
            <a:avLst/>
          </a:prstGeom>
        </p:spPr>
      </p:pic>
      <p:pic>
        <p:nvPicPr>
          <p:cNvPr id="8" name="Picture 7">
            <a:extLst>
              <a:ext uri="{FF2B5EF4-FFF2-40B4-BE49-F238E27FC236}">
                <a16:creationId xmlns:a16="http://schemas.microsoft.com/office/drawing/2014/main" id="{3B6FB323-6732-483E-B862-D5F673145E52}"/>
              </a:ext>
            </a:extLst>
          </p:cNvPr>
          <p:cNvPicPr>
            <a:picLocks noChangeAspect="1"/>
          </p:cNvPicPr>
          <p:nvPr/>
        </p:nvPicPr>
        <p:blipFill rotWithShape="1">
          <a:blip r:embed="rId3"/>
          <a:srcRect l="16317" t="28177" r="5948" b="497"/>
          <a:stretch/>
        </p:blipFill>
        <p:spPr>
          <a:xfrm>
            <a:off x="7768009" y="3603127"/>
            <a:ext cx="3387671" cy="2528120"/>
          </a:xfrm>
          <a:prstGeom prst="rect">
            <a:avLst/>
          </a:prstGeom>
        </p:spPr>
      </p:pic>
      <p:sp>
        <p:nvSpPr>
          <p:cNvPr id="7" name="Rectangle 6">
            <a:extLst>
              <a:ext uri="{FF2B5EF4-FFF2-40B4-BE49-F238E27FC236}">
                <a16:creationId xmlns:a16="http://schemas.microsoft.com/office/drawing/2014/main" id="{3A658D86-5B82-4A7E-A7A7-D8D6FBE1CBD4}"/>
              </a:ext>
            </a:extLst>
          </p:cNvPr>
          <p:cNvSpPr/>
          <p:nvPr/>
        </p:nvSpPr>
        <p:spPr>
          <a:xfrm>
            <a:off x="-4354" y="6348963"/>
            <a:ext cx="12196353" cy="509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6A60E541-EC33-4C0C-84B1-432D7E0E29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5680" y="6422314"/>
            <a:ext cx="978768" cy="389364"/>
          </a:xfrm>
          <a:prstGeom prst="rect">
            <a:avLst/>
          </a:prstGeom>
        </p:spPr>
      </p:pic>
      <p:sp>
        <p:nvSpPr>
          <p:cNvPr id="10" name="TextBox 9">
            <a:extLst>
              <a:ext uri="{FF2B5EF4-FFF2-40B4-BE49-F238E27FC236}">
                <a16:creationId xmlns:a16="http://schemas.microsoft.com/office/drawing/2014/main" id="{3763211A-62F6-4212-BAC4-59A4DAB2AE9A}"/>
              </a:ext>
            </a:extLst>
          </p:cNvPr>
          <p:cNvSpPr txBox="1"/>
          <p:nvPr/>
        </p:nvSpPr>
        <p:spPr>
          <a:xfrm>
            <a:off x="0" y="6463107"/>
            <a:ext cx="2778034" cy="307777"/>
          </a:xfrm>
          <a:prstGeom prst="rect">
            <a:avLst/>
          </a:prstGeom>
          <a:noFill/>
        </p:spPr>
        <p:txBody>
          <a:bodyPr wrap="square" rtlCol="0">
            <a:spAutoFit/>
          </a:bodyPr>
          <a:lstStyle/>
          <a:p>
            <a:r>
              <a:rPr lang="en-US" sz="1400" dirty="0">
                <a:solidFill>
                  <a:schemeClr val="bg2">
                    <a:lumMod val="90000"/>
                  </a:schemeClr>
                </a:solidFill>
                <a:latin typeface="Montserrat" panose="00000500000000000000" pitchFamily="50" charset="0"/>
              </a:rPr>
              <a:t>www.ipvideocorp.com</a:t>
            </a:r>
          </a:p>
        </p:txBody>
      </p:sp>
      <p:sp>
        <p:nvSpPr>
          <p:cNvPr id="12" name="Title 1">
            <a:extLst>
              <a:ext uri="{FF2B5EF4-FFF2-40B4-BE49-F238E27FC236}">
                <a16:creationId xmlns:a16="http://schemas.microsoft.com/office/drawing/2014/main" id="{9EC241CB-27C5-4F0F-AC2E-04281424A34C}"/>
              </a:ext>
            </a:extLst>
          </p:cNvPr>
          <p:cNvSpPr txBox="1">
            <a:spLocks/>
          </p:cNvSpPr>
          <p:nvPr/>
        </p:nvSpPr>
        <p:spPr>
          <a:xfrm>
            <a:off x="687978" y="0"/>
            <a:ext cx="5773782" cy="888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tx2"/>
                </a:solidFill>
                <a:latin typeface="Montserrat" panose="00000500000000000000" pitchFamily="50" charset="0"/>
              </a:rPr>
              <a:t>HOW IT WORKS</a:t>
            </a:r>
          </a:p>
        </p:txBody>
      </p:sp>
      <p:cxnSp>
        <p:nvCxnSpPr>
          <p:cNvPr id="14" name="Straight Connector 13">
            <a:extLst>
              <a:ext uri="{FF2B5EF4-FFF2-40B4-BE49-F238E27FC236}">
                <a16:creationId xmlns:a16="http://schemas.microsoft.com/office/drawing/2014/main" id="{82C97BCE-0805-4203-8745-9CA3D8717318}"/>
              </a:ext>
            </a:extLst>
          </p:cNvPr>
          <p:cNvCxnSpPr>
            <a:cxnSpLocks/>
          </p:cNvCxnSpPr>
          <p:nvPr/>
        </p:nvCxnSpPr>
        <p:spPr>
          <a:xfrm>
            <a:off x="422366" y="670557"/>
            <a:ext cx="11347268" cy="0"/>
          </a:xfrm>
          <a:prstGeom prst="line">
            <a:avLst/>
          </a:prstGeom>
        </p:spPr>
        <p:style>
          <a:lnRef idx="3">
            <a:schemeClr val="accent4"/>
          </a:lnRef>
          <a:fillRef idx="0">
            <a:schemeClr val="accent4"/>
          </a:fillRef>
          <a:effectRef idx="2">
            <a:schemeClr val="accent4"/>
          </a:effectRef>
          <a:fontRef idx="minor">
            <a:schemeClr val="tx1"/>
          </a:fontRef>
        </p:style>
      </p:cxnSp>
      <p:sp>
        <p:nvSpPr>
          <p:cNvPr id="2" name="TextBox 1">
            <a:extLst>
              <a:ext uri="{FF2B5EF4-FFF2-40B4-BE49-F238E27FC236}">
                <a16:creationId xmlns:a16="http://schemas.microsoft.com/office/drawing/2014/main" id="{FF26DB1F-6FE6-40AB-B1FF-C3BE80C4E2C3}"/>
              </a:ext>
            </a:extLst>
          </p:cNvPr>
          <p:cNvSpPr txBox="1"/>
          <p:nvPr/>
        </p:nvSpPr>
        <p:spPr>
          <a:xfrm>
            <a:off x="353733" y="1267179"/>
            <a:ext cx="5599611" cy="1200329"/>
          </a:xfrm>
          <a:prstGeom prst="rect">
            <a:avLst/>
          </a:prstGeom>
          <a:noFill/>
        </p:spPr>
        <p:txBody>
          <a:bodyPr wrap="square" rtlCol="0">
            <a:spAutoFit/>
          </a:bodyPr>
          <a:lstStyle/>
          <a:p>
            <a:r>
              <a:rPr lang="en-US" dirty="0"/>
              <a:t>We use multiple sensors within HALO to identify signatures of environmental conditions and exclude false positives. Signatures can include things like vaping and vaping with THC.</a:t>
            </a:r>
          </a:p>
        </p:txBody>
      </p:sp>
      <p:sp>
        <p:nvSpPr>
          <p:cNvPr id="13" name="TextBox 12">
            <a:extLst>
              <a:ext uri="{FF2B5EF4-FFF2-40B4-BE49-F238E27FC236}">
                <a16:creationId xmlns:a16="http://schemas.microsoft.com/office/drawing/2014/main" id="{9128841D-E934-4CFC-9205-F1DB54A7156F}"/>
              </a:ext>
            </a:extLst>
          </p:cNvPr>
          <p:cNvSpPr txBox="1"/>
          <p:nvPr/>
        </p:nvSpPr>
        <p:spPr>
          <a:xfrm>
            <a:off x="353733" y="2920499"/>
            <a:ext cx="5599611" cy="1477328"/>
          </a:xfrm>
          <a:prstGeom prst="rect">
            <a:avLst/>
          </a:prstGeom>
          <a:noFill/>
        </p:spPr>
        <p:txBody>
          <a:bodyPr wrap="square" rtlCol="0">
            <a:spAutoFit/>
          </a:bodyPr>
          <a:lstStyle/>
          <a:p>
            <a:r>
              <a:rPr lang="en-US" dirty="0"/>
              <a:t>HALO can send out notifications in multiple ways. This is done either through connections to your own email server for notifications via email and text or integration to a third-party product such as a surveillance, access control or building management system.</a:t>
            </a:r>
          </a:p>
        </p:txBody>
      </p:sp>
      <p:sp>
        <p:nvSpPr>
          <p:cNvPr id="15" name="TextBox 14">
            <a:extLst>
              <a:ext uri="{FF2B5EF4-FFF2-40B4-BE49-F238E27FC236}">
                <a16:creationId xmlns:a16="http://schemas.microsoft.com/office/drawing/2014/main" id="{C3FE12E3-2BDF-4599-872A-000A6DD40D52}"/>
              </a:ext>
            </a:extLst>
          </p:cNvPr>
          <p:cNvSpPr txBox="1"/>
          <p:nvPr/>
        </p:nvSpPr>
        <p:spPr>
          <a:xfrm>
            <a:off x="353733" y="4850818"/>
            <a:ext cx="5599611" cy="1200329"/>
          </a:xfrm>
          <a:prstGeom prst="rect">
            <a:avLst/>
          </a:prstGeom>
          <a:noFill/>
        </p:spPr>
        <p:txBody>
          <a:bodyPr wrap="square" rtlCol="0">
            <a:spAutoFit/>
          </a:bodyPr>
          <a:lstStyle/>
          <a:p>
            <a:r>
              <a:rPr lang="en-US" dirty="0"/>
              <a:t>Thresholds are levels that can be set to identify an environmental condition present in the atmosphere. Sensitivity of these levels and be adjusted for your environment and needs.</a:t>
            </a:r>
          </a:p>
        </p:txBody>
      </p:sp>
      <p:sp>
        <p:nvSpPr>
          <p:cNvPr id="4" name="TextBox 3">
            <a:extLst>
              <a:ext uri="{FF2B5EF4-FFF2-40B4-BE49-F238E27FC236}">
                <a16:creationId xmlns:a16="http://schemas.microsoft.com/office/drawing/2014/main" id="{5329E80C-F43E-496F-8F27-F0800B0D6E45}"/>
              </a:ext>
            </a:extLst>
          </p:cNvPr>
          <p:cNvSpPr txBox="1"/>
          <p:nvPr/>
        </p:nvSpPr>
        <p:spPr>
          <a:xfrm>
            <a:off x="196969" y="934561"/>
            <a:ext cx="1149535" cy="369332"/>
          </a:xfrm>
          <a:prstGeom prst="rect">
            <a:avLst/>
          </a:prstGeom>
          <a:noFill/>
        </p:spPr>
        <p:txBody>
          <a:bodyPr wrap="square" rtlCol="0">
            <a:spAutoFit/>
          </a:bodyPr>
          <a:lstStyle/>
          <a:p>
            <a:r>
              <a:rPr lang="en-US" b="1" dirty="0">
                <a:solidFill>
                  <a:schemeClr val="accent2"/>
                </a:solidFill>
                <a:latin typeface="Montserrat SemiBold" panose="00000700000000000000" pitchFamily="50" charset="0"/>
              </a:rPr>
              <a:t>Sensors</a:t>
            </a:r>
          </a:p>
        </p:txBody>
      </p:sp>
      <p:sp>
        <p:nvSpPr>
          <p:cNvPr id="17" name="TextBox 16">
            <a:extLst>
              <a:ext uri="{FF2B5EF4-FFF2-40B4-BE49-F238E27FC236}">
                <a16:creationId xmlns:a16="http://schemas.microsoft.com/office/drawing/2014/main" id="{3973C389-2EF4-4C71-9B34-4B911D42A390}"/>
              </a:ext>
            </a:extLst>
          </p:cNvPr>
          <p:cNvSpPr txBox="1"/>
          <p:nvPr/>
        </p:nvSpPr>
        <p:spPr>
          <a:xfrm>
            <a:off x="196970" y="2587881"/>
            <a:ext cx="1149534" cy="369332"/>
          </a:xfrm>
          <a:prstGeom prst="rect">
            <a:avLst/>
          </a:prstGeom>
          <a:noFill/>
        </p:spPr>
        <p:txBody>
          <a:bodyPr wrap="square" rtlCol="0">
            <a:spAutoFit/>
          </a:bodyPr>
          <a:lstStyle/>
          <a:p>
            <a:r>
              <a:rPr lang="en-US" b="1" dirty="0">
                <a:solidFill>
                  <a:schemeClr val="accent2"/>
                </a:solidFill>
                <a:latin typeface="Montserrat SemiBold" panose="00000700000000000000" pitchFamily="50" charset="0"/>
              </a:rPr>
              <a:t>Alerts</a:t>
            </a:r>
          </a:p>
        </p:txBody>
      </p:sp>
      <p:sp>
        <p:nvSpPr>
          <p:cNvPr id="18" name="TextBox 17">
            <a:extLst>
              <a:ext uri="{FF2B5EF4-FFF2-40B4-BE49-F238E27FC236}">
                <a16:creationId xmlns:a16="http://schemas.microsoft.com/office/drawing/2014/main" id="{06C4312D-31CF-4DB3-A8CD-34F95C0BF18F}"/>
              </a:ext>
            </a:extLst>
          </p:cNvPr>
          <p:cNvSpPr txBox="1"/>
          <p:nvPr/>
        </p:nvSpPr>
        <p:spPr>
          <a:xfrm>
            <a:off x="196970" y="4518200"/>
            <a:ext cx="1593672" cy="369332"/>
          </a:xfrm>
          <a:prstGeom prst="rect">
            <a:avLst/>
          </a:prstGeom>
          <a:noFill/>
        </p:spPr>
        <p:txBody>
          <a:bodyPr wrap="square" rtlCol="0">
            <a:spAutoFit/>
          </a:bodyPr>
          <a:lstStyle/>
          <a:p>
            <a:r>
              <a:rPr lang="en-US" b="1" dirty="0">
                <a:solidFill>
                  <a:schemeClr val="accent2"/>
                </a:solidFill>
                <a:latin typeface="Montserrat SemiBold" panose="00000700000000000000" pitchFamily="50" charset="0"/>
              </a:rPr>
              <a:t>Thresholds</a:t>
            </a:r>
          </a:p>
        </p:txBody>
      </p:sp>
    </p:spTree>
    <p:extLst>
      <p:ext uri="{BB962C8B-B14F-4D97-AF65-F5344CB8AC3E}">
        <p14:creationId xmlns:p14="http://schemas.microsoft.com/office/powerpoint/2010/main" val="97168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7ECB79-210F-4E27-9409-085CFED5A49D}"/>
              </a:ext>
            </a:extLst>
          </p:cNvPr>
          <p:cNvSpPr txBox="1"/>
          <p:nvPr/>
        </p:nvSpPr>
        <p:spPr>
          <a:xfrm>
            <a:off x="1285241" y="1008993"/>
            <a:ext cx="9231410" cy="35420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1500" kern="1200">
                <a:solidFill>
                  <a:schemeClr val="tx1"/>
                </a:solidFill>
                <a:latin typeface="+mj-lt"/>
                <a:ea typeface="+mj-ea"/>
                <a:cs typeface="+mj-cs"/>
              </a:rPr>
              <a:t>Live Demonstration</a:t>
            </a:r>
          </a:p>
        </p:txBody>
      </p:sp>
    </p:spTree>
    <p:extLst>
      <p:ext uri="{BB962C8B-B14F-4D97-AF65-F5344CB8AC3E}">
        <p14:creationId xmlns:p14="http://schemas.microsoft.com/office/powerpoint/2010/main" val="161134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9DAD870-7D6C-494D-8E33-A99CC8A5C65E}"/>
              </a:ext>
            </a:extLst>
          </p:cNvPr>
          <p:cNvSpPr>
            <a:spLocks noGrp="1"/>
          </p:cNvSpPr>
          <p:nvPr>
            <p:ph type="title"/>
          </p:nvPr>
        </p:nvSpPr>
        <p:spPr>
          <a:xfrm>
            <a:off x="965199" y="447741"/>
            <a:ext cx="4278623" cy="1645919"/>
          </a:xfrm>
        </p:spPr>
        <p:txBody>
          <a:bodyPr>
            <a:normAutofit/>
          </a:bodyPr>
          <a:lstStyle/>
          <a:p>
            <a:r>
              <a:rPr lang="en-US" sz="4000"/>
              <a:t>Costs</a:t>
            </a:r>
          </a:p>
        </p:txBody>
      </p:sp>
      <p:sp>
        <p:nvSpPr>
          <p:cNvPr id="13" name="Freeform: Shape 12">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827416"/>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Shape 16">
            <a:extLst>
              <a:ext uri="{FF2B5EF4-FFF2-40B4-BE49-F238E27FC236}">
                <a16:creationId xmlns:a16="http://schemas.microsoft.com/office/drawing/2014/main" id="{19D0EF7D-8D7F-4A18-A68B-92E2D4487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825104"/>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lumMod val="85000"/>
              <a:lumOff val="15000"/>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9" name="Group 18">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20"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2" name="Content Placeholder 5">
            <a:extLst>
              <a:ext uri="{FF2B5EF4-FFF2-40B4-BE49-F238E27FC236}">
                <a16:creationId xmlns:a16="http://schemas.microsoft.com/office/drawing/2014/main" id="{CE168D2D-11B5-46BB-B223-3D6781071A8A}"/>
              </a:ext>
            </a:extLst>
          </p:cNvPr>
          <p:cNvSpPr>
            <a:spLocks noGrp="1"/>
          </p:cNvSpPr>
          <p:nvPr>
            <p:ph idx="1"/>
          </p:nvPr>
        </p:nvSpPr>
        <p:spPr>
          <a:xfrm>
            <a:off x="965199" y="2912937"/>
            <a:ext cx="4741917" cy="3093546"/>
          </a:xfrm>
        </p:spPr>
        <p:txBody>
          <a:bodyPr>
            <a:normAutofit/>
          </a:bodyPr>
          <a:lstStyle/>
          <a:p>
            <a:r>
              <a:rPr lang="en-US" dirty="0">
                <a:solidFill>
                  <a:schemeClr val="bg1"/>
                </a:solidFill>
              </a:rPr>
              <a:t>$975 per device 1-30</a:t>
            </a:r>
          </a:p>
          <a:p>
            <a:r>
              <a:rPr lang="en-US" dirty="0">
                <a:solidFill>
                  <a:schemeClr val="bg1"/>
                </a:solidFill>
              </a:rPr>
              <a:t>$75 surface mount adapter (cement or over 9ft)</a:t>
            </a:r>
          </a:p>
          <a:p>
            <a:r>
              <a:rPr lang="en-US" dirty="0">
                <a:solidFill>
                  <a:schemeClr val="bg1"/>
                </a:solidFill>
              </a:rPr>
              <a:t>$275 1hr Training &amp; Config (optional)</a:t>
            </a:r>
          </a:p>
          <a:p>
            <a:r>
              <a:rPr lang="en-US" dirty="0">
                <a:solidFill>
                  <a:schemeClr val="bg1"/>
                </a:solidFill>
              </a:rPr>
              <a:t>Cost to get network line run</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736259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8">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7ECB79-210F-4E27-9409-085CFED5A49D}"/>
              </a:ext>
            </a:extLst>
          </p:cNvPr>
          <p:cNvSpPr txBox="1"/>
          <p:nvPr/>
        </p:nvSpPr>
        <p:spPr>
          <a:xfrm>
            <a:off x="965200" y="1383527"/>
            <a:ext cx="6117158" cy="417516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3800" kern="1200">
                <a:solidFill>
                  <a:schemeClr val="tx1"/>
                </a:solidFill>
                <a:latin typeface="+mj-lt"/>
                <a:ea typeface="+mj-ea"/>
                <a:cs typeface="+mj-cs"/>
              </a:rPr>
              <a:t>Q &amp; A</a:t>
            </a:r>
          </a:p>
          <a:p>
            <a:pPr algn="r">
              <a:lnSpc>
                <a:spcPct val="90000"/>
              </a:lnSpc>
              <a:spcBef>
                <a:spcPct val="0"/>
              </a:spcBef>
              <a:spcAft>
                <a:spcPts val="600"/>
              </a:spcAft>
            </a:pPr>
            <a:endParaRPr lang="en-US" sz="3800" kern="1200">
              <a:solidFill>
                <a:schemeClr val="tx1"/>
              </a:solidFill>
              <a:latin typeface="+mj-lt"/>
              <a:ea typeface="+mj-ea"/>
              <a:cs typeface="+mj-cs"/>
            </a:endParaRPr>
          </a:p>
          <a:p>
            <a:pPr algn="r">
              <a:lnSpc>
                <a:spcPct val="90000"/>
              </a:lnSpc>
              <a:spcBef>
                <a:spcPct val="0"/>
              </a:spcBef>
              <a:spcAft>
                <a:spcPts val="600"/>
              </a:spcAft>
            </a:pPr>
            <a:r>
              <a:rPr lang="en-US" sz="3800" kern="1200">
                <a:solidFill>
                  <a:schemeClr val="tx1"/>
                </a:solidFill>
                <a:latin typeface="+mj-lt"/>
                <a:ea typeface="+mj-ea"/>
                <a:cs typeface="+mj-cs"/>
                <a:hlinkClick r:id="rId2"/>
              </a:rPr>
              <a:t>jgrass@arlingtoncp.com</a:t>
            </a:r>
            <a:endParaRPr lang="en-US" sz="3800" kern="1200">
              <a:solidFill>
                <a:schemeClr val="tx1"/>
              </a:solidFill>
              <a:latin typeface="+mj-lt"/>
              <a:ea typeface="+mj-ea"/>
              <a:cs typeface="+mj-cs"/>
            </a:endParaRPr>
          </a:p>
          <a:p>
            <a:pPr algn="r">
              <a:lnSpc>
                <a:spcPct val="90000"/>
              </a:lnSpc>
              <a:spcBef>
                <a:spcPct val="0"/>
              </a:spcBef>
              <a:spcAft>
                <a:spcPts val="600"/>
              </a:spcAft>
            </a:pPr>
            <a:r>
              <a:rPr lang="en-US" sz="3800" kern="1200">
                <a:solidFill>
                  <a:schemeClr val="tx1"/>
                </a:solidFill>
                <a:latin typeface="+mj-lt"/>
                <a:ea typeface="+mj-ea"/>
                <a:cs typeface="+mj-cs"/>
              </a:rPr>
              <a:t>224-900-8175</a:t>
            </a:r>
          </a:p>
          <a:p>
            <a:pPr algn="r">
              <a:lnSpc>
                <a:spcPct val="90000"/>
              </a:lnSpc>
              <a:spcBef>
                <a:spcPct val="0"/>
              </a:spcBef>
              <a:spcAft>
                <a:spcPts val="600"/>
              </a:spcAft>
            </a:pPr>
            <a:endParaRPr lang="en-US" sz="3800" kern="1200">
              <a:solidFill>
                <a:schemeClr val="tx1"/>
              </a:solidFill>
              <a:latin typeface="+mj-lt"/>
              <a:ea typeface="+mj-ea"/>
              <a:cs typeface="+mj-cs"/>
            </a:endParaRPr>
          </a:p>
          <a:p>
            <a:pPr algn="r">
              <a:lnSpc>
                <a:spcPct val="90000"/>
              </a:lnSpc>
              <a:spcBef>
                <a:spcPct val="0"/>
              </a:spcBef>
              <a:spcAft>
                <a:spcPts val="600"/>
              </a:spcAft>
            </a:pPr>
            <a:r>
              <a:rPr lang="en-US" sz="3800" kern="1200">
                <a:solidFill>
                  <a:schemeClr val="tx1"/>
                </a:solidFill>
                <a:latin typeface="+mj-lt"/>
                <a:ea typeface="+mj-ea"/>
                <a:cs typeface="+mj-cs"/>
              </a:rPr>
              <a:t>Thank You!</a:t>
            </a:r>
          </a:p>
        </p:txBody>
      </p:sp>
      <p:cxnSp>
        <p:nvCxnSpPr>
          <p:cNvPr id="13" name="Straight Connector 12">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41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5A1D91D8-CBBD-47F6-8C4B-F6DA7728B57A}"/>
              </a:ext>
            </a:extLst>
          </p:cNvPr>
          <p:cNvSpPr>
            <a:spLocks noGrp="1"/>
          </p:cNvSpPr>
          <p:nvPr>
            <p:ph type="title"/>
          </p:nvPr>
        </p:nvSpPr>
        <p:spPr>
          <a:xfrm>
            <a:off x="1098468" y="885651"/>
            <a:ext cx="3229803" cy="4624603"/>
          </a:xfrm>
        </p:spPr>
        <p:txBody>
          <a:bodyPr>
            <a:normAutofit/>
          </a:bodyPr>
          <a:lstStyle/>
          <a:p>
            <a:r>
              <a:rPr lang="en-US" b="1">
                <a:solidFill>
                  <a:srgbClr val="FFFFFF"/>
                </a:solidFill>
                <a:latin typeface="Montserrat" panose="00000500000000000000" pitchFamily="50" charset="0"/>
              </a:rPr>
              <a:t>Who is ACP CreativIT?</a:t>
            </a:r>
            <a:endParaRPr lang="en-US">
              <a:solidFill>
                <a:srgbClr val="FFFFFF"/>
              </a:solidFill>
            </a:endParaRPr>
          </a:p>
        </p:txBody>
      </p:sp>
      <p:sp>
        <p:nvSpPr>
          <p:cNvPr id="3" name="Content Placeholder 2">
            <a:extLst>
              <a:ext uri="{FF2B5EF4-FFF2-40B4-BE49-F238E27FC236}">
                <a16:creationId xmlns:a16="http://schemas.microsoft.com/office/drawing/2014/main" id="{CB831E6C-EE03-4290-A710-6D41E1633C9B}"/>
              </a:ext>
            </a:extLst>
          </p:cNvPr>
          <p:cNvSpPr>
            <a:spLocks noGrp="1"/>
          </p:cNvSpPr>
          <p:nvPr>
            <p:ph idx="1"/>
          </p:nvPr>
        </p:nvSpPr>
        <p:spPr>
          <a:xfrm>
            <a:off x="4978708" y="885651"/>
            <a:ext cx="6525220" cy="4616849"/>
          </a:xfrm>
        </p:spPr>
        <p:txBody>
          <a:bodyPr anchor="ctr">
            <a:normAutofit/>
          </a:bodyPr>
          <a:lstStyle/>
          <a:p>
            <a:pPr marL="0" indent="0">
              <a:buNone/>
            </a:pPr>
            <a:r>
              <a:rPr lang="en-US" sz="1700" b="1"/>
              <a:t>ACP CreativIT  - headquartered in Buffalo Grove – Founded 1984</a:t>
            </a:r>
          </a:p>
          <a:p>
            <a:pPr lvl="1"/>
            <a:r>
              <a:rPr lang="en-US" sz="1700" b="1"/>
              <a:t>In July 2017, was purchased by The Zaf Group</a:t>
            </a:r>
          </a:p>
          <a:p>
            <a:pPr lvl="2"/>
            <a:r>
              <a:rPr lang="en-US" sz="1700" b="1"/>
              <a:t>The Zaf Group is a family office that invests in Family Owned Businesses </a:t>
            </a:r>
          </a:p>
          <a:p>
            <a:pPr marL="0" indent="0">
              <a:buNone/>
            </a:pPr>
            <a:r>
              <a:rPr lang="en-US" sz="1700" b="1"/>
              <a:t>ACP acquired Camera Corner Connecting Point (CCCP) in October 2018</a:t>
            </a:r>
          </a:p>
          <a:p>
            <a:pPr lvl="1"/>
            <a:r>
              <a:rPr lang="en-US" sz="1700" b="1"/>
              <a:t>CCCP was founded in 1954 in Green Bay, Wisconsin and focuses on providing best in class IT, AV &amp; Security solutions</a:t>
            </a:r>
          </a:p>
          <a:p>
            <a:pPr lvl="1"/>
            <a:r>
              <a:rPr lang="en-US" sz="1700" b="1"/>
              <a:t>ACP/CCCP has continuously delivered solutions for over 100 years</a:t>
            </a:r>
          </a:p>
          <a:p>
            <a:pPr marL="0" indent="0">
              <a:buNone/>
            </a:pPr>
            <a:r>
              <a:rPr lang="en-US" sz="1700" b="1"/>
              <a:t>Our Approach:</a:t>
            </a:r>
          </a:p>
          <a:p>
            <a:pPr lvl="1"/>
            <a:r>
              <a:rPr lang="en-US" sz="1700" b="1"/>
              <a:t>Customer Obsessed </a:t>
            </a:r>
          </a:p>
          <a:p>
            <a:pPr lvl="1"/>
            <a:r>
              <a:rPr lang="en-US" sz="1700" b="1"/>
              <a:t>Personal, Responsive and Flexible</a:t>
            </a:r>
          </a:p>
          <a:p>
            <a:pPr lvl="1"/>
            <a:r>
              <a:rPr lang="en-US" sz="1700" b="1"/>
              <a:t>Focused on Business Transformation</a:t>
            </a:r>
          </a:p>
          <a:p>
            <a:pPr lvl="1"/>
            <a:r>
              <a:rPr lang="en-US" sz="1700" b="1"/>
              <a:t>Customer Champion-Vendor Neutral</a:t>
            </a:r>
          </a:p>
          <a:p>
            <a:pPr lvl="1"/>
            <a:r>
              <a:rPr lang="en-US" sz="1700" b="1"/>
              <a:t>Entrepreneurial Based</a:t>
            </a:r>
          </a:p>
          <a:p>
            <a:endParaRPr lang="en-US" sz="1700"/>
          </a:p>
        </p:txBody>
      </p:sp>
    </p:spTree>
    <p:extLst>
      <p:ext uri="{BB962C8B-B14F-4D97-AF65-F5344CB8AC3E}">
        <p14:creationId xmlns:p14="http://schemas.microsoft.com/office/powerpoint/2010/main" val="115500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99C989E-8076-4D62-8039-80FFB2D1B7A5}"/>
              </a:ext>
            </a:extLst>
          </p:cNvPr>
          <p:cNvSpPr>
            <a:spLocks noGrp="1"/>
          </p:cNvSpPr>
          <p:nvPr>
            <p:ph type="title"/>
          </p:nvPr>
        </p:nvSpPr>
        <p:spPr>
          <a:xfrm>
            <a:off x="1098468" y="885651"/>
            <a:ext cx="3229803" cy="4624603"/>
          </a:xfrm>
        </p:spPr>
        <p:txBody>
          <a:bodyPr>
            <a:normAutofit/>
          </a:bodyPr>
          <a:lstStyle/>
          <a:p>
            <a:r>
              <a:rPr lang="en-US">
                <a:solidFill>
                  <a:srgbClr val="FFFFFF"/>
                </a:solidFill>
              </a:rPr>
              <a:t>Who Is IPVideo?</a:t>
            </a:r>
          </a:p>
        </p:txBody>
      </p:sp>
      <p:sp>
        <p:nvSpPr>
          <p:cNvPr id="3" name="Content Placeholder 2">
            <a:extLst>
              <a:ext uri="{FF2B5EF4-FFF2-40B4-BE49-F238E27FC236}">
                <a16:creationId xmlns:a16="http://schemas.microsoft.com/office/drawing/2014/main" id="{EECA4137-2573-4BC6-A942-141F1237FBAE}"/>
              </a:ext>
            </a:extLst>
          </p:cNvPr>
          <p:cNvSpPr>
            <a:spLocks noGrp="1"/>
          </p:cNvSpPr>
          <p:nvPr>
            <p:ph idx="1"/>
          </p:nvPr>
        </p:nvSpPr>
        <p:spPr>
          <a:xfrm>
            <a:off x="4978708" y="885651"/>
            <a:ext cx="6525220" cy="4616849"/>
          </a:xfrm>
        </p:spPr>
        <p:txBody>
          <a:bodyPr anchor="ctr">
            <a:normAutofit/>
          </a:bodyPr>
          <a:lstStyle/>
          <a:p>
            <a:pPr marL="0" indent="0">
              <a:buNone/>
            </a:pPr>
            <a:r>
              <a:rPr lang="en-US" sz="1500" b="1"/>
              <a:t>Since our founding in 1996</a:t>
            </a:r>
            <a:r>
              <a:rPr lang="en-US" sz="1500"/>
              <a:t>, our US based operation and R&amp;D facilities have manufactured and distributed network-based, video-centric products, providing customers with solutions at the cutting edge of development.</a:t>
            </a:r>
          </a:p>
          <a:p>
            <a:pPr marL="0" indent="0">
              <a:buNone/>
            </a:pPr>
            <a:endParaRPr lang="en-US" sz="1500" b="1"/>
          </a:p>
          <a:p>
            <a:pPr marL="0" indent="0">
              <a:buNone/>
            </a:pPr>
            <a:r>
              <a:rPr lang="en-US" sz="1500" b="1"/>
              <a:t>IPVideo Corporation </a:t>
            </a:r>
            <a:r>
              <a:rPr lang="en-US" sz="1500"/>
              <a:t>harnesses the power of PoE and the Internet of Things (IoT) to deliver a range of open platform physical security—sensor and audio/visual solutions that provide maximum flexibility, performance, ease-of-use and value.</a:t>
            </a:r>
          </a:p>
          <a:p>
            <a:pPr marL="0" indent="0">
              <a:buNone/>
            </a:pPr>
            <a:endParaRPr lang="en-US" sz="1500"/>
          </a:p>
          <a:p>
            <a:pPr marL="0" indent="0">
              <a:buNone/>
            </a:pPr>
            <a:r>
              <a:rPr lang="en-US" sz="1500" b="1"/>
              <a:t>We are pioneers </a:t>
            </a:r>
            <a:r>
              <a:rPr lang="en-US" sz="1500"/>
              <a:t>in delivering purely network-based audio and video solutions; having entered the market shortly after the invention of the first IP surveillance camera, developing one of the industry’s first network video recording platforms and developing HALO as a camera-less camera that could be put in privacy areas that would not violate privacy laws.</a:t>
            </a:r>
          </a:p>
          <a:p>
            <a:pPr marL="0" indent="0">
              <a:buNone/>
            </a:pPr>
            <a:endParaRPr lang="en-US" sz="1500"/>
          </a:p>
          <a:p>
            <a:pPr marL="0" indent="0">
              <a:buNone/>
            </a:pPr>
            <a:r>
              <a:rPr lang="en-US" sz="1500" b="1"/>
              <a:t>Today, our systems and solutions are used around the world </a:t>
            </a:r>
            <a:r>
              <a:rPr lang="en-US" sz="1500"/>
              <a:t>by a diverse cross-section of end users, spanning numerous industries such as Education, Public Safety, Healthcare and Commercial Business, including Fortune 500 companies, government entities and private market leaders.</a:t>
            </a:r>
          </a:p>
          <a:p>
            <a:endParaRPr lang="en-US" sz="1500"/>
          </a:p>
        </p:txBody>
      </p:sp>
    </p:spTree>
    <p:extLst>
      <p:ext uri="{BB962C8B-B14F-4D97-AF65-F5344CB8AC3E}">
        <p14:creationId xmlns:p14="http://schemas.microsoft.com/office/powerpoint/2010/main" val="1527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4A4B-EE1F-484D-AA2B-2C96227E54C8}"/>
              </a:ext>
            </a:extLst>
          </p:cNvPr>
          <p:cNvSpPr>
            <a:spLocks noGrp="1"/>
          </p:cNvSpPr>
          <p:nvPr>
            <p:ph type="title"/>
          </p:nvPr>
        </p:nvSpPr>
        <p:spPr>
          <a:xfrm>
            <a:off x="687982" y="-5442"/>
            <a:ext cx="4996561" cy="888274"/>
          </a:xfrm>
        </p:spPr>
        <p:txBody>
          <a:bodyPr>
            <a:normAutofit/>
          </a:bodyPr>
          <a:lstStyle/>
          <a:p>
            <a:r>
              <a:rPr lang="en-US" sz="3200" b="1" dirty="0">
                <a:solidFill>
                  <a:schemeClr val="tx2"/>
                </a:solidFill>
                <a:latin typeface="Montserrat" panose="00000500000000000000" pitchFamily="50" charset="0"/>
              </a:rPr>
              <a:t>VAPING CHALLENGES</a:t>
            </a:r>
          </a:p>
        </p:txBody>
      </p:sp>
      <p:sp>
        <p:nvSpPr>
          <p:cNvPr id="10" name="Rectangle: Rounded Corners 9">
            <a:extLst>
              <a:ext uri="{FF2B5EF4-FFF2-40B4-BE49-F238E27FC236}">
                <a16:creationId xmlns:a16="http://schemas.microsoft.com/office/drawing/2014/main" id="{DF7A4C2A-247B-4362-A990-B4065AF3D2BB}"/>
              </a:ext>
            </a:extLst>
          </p:cNvPr>
          <p:cNvSpPr/>
          <p:nvPr/>
        </p:nvSpPr>
        <p:spPr>
          <a:xfrm>
            <a:off x="0" y="3433512"/>
            <a:ext cx="12192000" cy="5574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A7D01CE-7D36-49DB-98BA-BFD08CD524DE}"/>
              </a:ext>
            </a:extLst>
          </p:cNvPr>
          <p:cNvSpPr/>
          <p:nvPr/>
        </p:nvSpPr>
        <p:spPr>
          <a:xfrm>
            <a:off x="1245307" y="3376748"/>
            <a:ext cx="174171" cy="174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12636B-3FAE-4D28-ABB8-DEB1B479A430}"/>
              </a:ext>
            </a:extLst>
          </p:cNvPr>
          <p:cNvSpPr/>
          <p:nvPr/>
        </p:nvSpPr>
        <p:spPr>
          <a:xfrm>
            <a:off x="2699646" y="3376748"/>
            <a:ext cx="174171" cy="1741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518B873-9A17-435E-A4F4-D0CEA3FD9D6E}"/>
              </a:ext>
            </a:extLst>
          </p:cNvPr>
          <p:cNvSpPr/>
          <p:nvPr/>
        </p:nvSpPr>
        <p:spPr>
          <a:xfrm>
            <a:off x="4153985" y="3376748"/>
            <a:ext cx="174171" cy="174171"/>
          </a:xfrm>
          <a:prstGeom prst="ellipse">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C076A55-A4F6-435D-8B97-CF028AF91E2F}"/>
              </a:ext>
            </a:extLst>
          </p:cNvPr>
          <p:cNvSpPr/>
          <p:nvPr/>
        </p:nvSpPr>
        <p:spPr>
          <a:xfrm>
            <a:off x="5608324" y="3376748"/>
            <a:ext cx="174171" cy="174171"/>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A7A7E91-49A4-43A6-978D-23904A437292}"/>
              </a:ext>
            </a:extLst>
          </p:cNvPr>
          <p:cNvSpPr/>
          <p:nvPr/>
        </p:nvSpPr>
        <p:spPr>
          <a:xfrm>
            <a:off x="7062663" y="3372865"/>
            <a:ext cx="174171" cy="17417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CF77131-1B34-4915-B87D-AD0D2F871AAA}"/>
              </a:ext>
            </a:extLst>
          </p:cNvPr>
          <p:cNvSpPr/>
          <p:nvPr/>
        </p:nvSpPr>
        <p:spPr>
          <a:xfrm>
            <a:off x="8517002" y="3372865"/>
            <a:ext cx="174171" cy="174171"/>
          </a:xfrm>
          <a:prstGeom prst="ellipse">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8D88B8-FDC9-4983-AE61-391EF3102086}"/>
              </a:ext>
            </a:extLst>
          </p:cNvPr>
          <p:cNvSpPr/>
          <p:nvPr/>
        </p:nvSpPr>
        <p:spPr>
          <a:xfrm>
            <a:off x="9971341" y="3377691"/>
            <a:ext cx="174171" cy="174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05DC09-A7F3-4479-A530-8C935B92307A}"/>
              </a:ext>
            </a:extLst>
          </p:cNvPr>
          <p:cNvSpPr txBox="1"/>
          <p:nvPr/>
        </p:nvSpPr>
        <p:spPr>
          <a:xfrm>
            <a:off x="1349810" y="1788521"/>
            <a:ext cx="1645920" cy="877163"/>
          </a:xfrm>
          <a:prstGeom prst="rect">
            <a:avLst/>
          </a:prstGeom>
          <a:noFill/>
        </p:spPr>
        <p:txBody>
          <a:bodyPr wrap="square" rtlCol="0">
            <a:noAutofit/>
          </a:bodyPr>
          <a:lstStyle/>
          <a:p>
            <a:r>
              <a:rPr lang="en-US" dirty="0">
                <a:solidFill>
                  <a:schemeClr val="accent1"/>
                </a:solidFill>
                <a:latin typeface="Montserrat SemiBold" panose="00000700000000000000" pitchFamily="50" charset="0"/>
              </a:rPr>
              <a:t>Dec. 2018</a:t>
            </a:r>
            <a:endParaRPr lang="en-US" sz="900" dirty="0"/>
          </a:p>
          <a:p>
            <a:r>
              <a:rPr lang="en-US" sz="1100" dirty="0">
                <a:solidFill>
                  <a:schemeClr val="tx2"/>
                </a:solidFill>
              </a:rPr>
              <a:t>Surgeon General Jerome Adams declares youth vaping an epidemic</a:t>
            </a:r>
          </a:p>
        </p:txBody>
      </p:sp>
      <p:sp>
        <p:nvSpPr>
          <p:cNvPr id="19" name="TextBox 18">
            <a:extLst>
              <a:ext uri="{FF2B5EF4-FFF2-40B4-BE49-F238E27FC236}">
                <a16:creationId xmlns:a16="http://schemas.microsoft.com/office/drawing/2014/main" id="{6015680A-90B6-495A-91C3-C507F197552D}"/>
              </a:ext>
            </a:extLst>
          </p:cNvPr>
          <p:cNvSpPr txBox="1"/>
          <p:nvPr/>
        </p:nvSpPr>
        <p:spPr>
          <a:xfrm>
            <a:off x="2788055" y="4543773"/>
            <a:ext cx="1645920" cy="1215717"/>
          </a:xfrm>
          <a:prstGeom prst="rect">
            <a:avLst/>
          </a:prstGeom>
          <a:noFill/>
        </p:spPr>
        <p:txBody>
          <a:bodyPr wrap="square" rtlCol="0">
            <a:noAutofit/>
          </a:bodyPr>
          <a:lstStyle/>
          <a:p>
            <a:r>
              <a:rPr lang="en-US" dirty="0">
                <a:solidFill>
                  <a:schemeClr val="accent2"/>
                </a:solidFill>
                <a:latin typeface="Montserrat SemiBold" panose="00000700000000000000" pitchFamily="50" charset="0"/>
              </a:rPr>
              <a:t>Aug. 2019</a:t>
            </a:r>
            <a:endParaRPr lang="en-US" dirty="0">
              <a:solidFill>
                <a:schemeClr val="accent2"/>
              </a:solidFill>
            </a:endParaRPr>
          </a:p>
          <a:p>
            <a:r>
              <a:rPr lang="en-US" sz="1100" dirty="0">
                <a:solidFill>
                  <a:schemeClr val="tx2"/>
                </a:solidFill>
              </a:rPr>
              <a:t>The first vape related death is reported in Illinois</a:t>
            </a:r>
          </a:p>
        </p:txBody>
      </p:sp>
      <p:sp>
        <p:nvSpPr>
          <p:cNvPr id="20" name="TextBox 19">
            <a:extLst>
              <a:ext uri="{FF2B5EF4-FFF2-40B4-BE49-F238E27FC236}">
                <a16:creationId xmlns:a16="http://schemas.microsoft.com/office/drawing/2014/main" id="{D47C0DB8-6E60-4391-97C2-0651010E5F95}"/>
              </a:ext>
            </a:extLst>
          </p:cNvPr>
          <p:cNvSpPr txBox="1"/>
          <p:nvPr/>
        </p:nvSpPr>
        <p:spPr>
          <a:xfrm>
            <a:off x="4252669" y="2410021"/>
            <a:ext cx="1645920" cy="877163"/>
          </a:xfrm>
          <a:prstGeom prst="rect">
            <a:avLst/>
          </a:prstGeom>
          <a:noFill/>
        </p:spPr>
        <p:txBody>
          <a:bodyPr wrap="square" rtlCol="0">
            <a:noAutofit/>
          </a:bodyPr>
          <a:lstStyle/>
          <a:p>
            <a:r>
              <a:rPr lang="en-US" dirty="0">
                <a:solidFill>
                  <a:schemeClr val="bg2">
                    <a:lumMod val="75000"/>
                  </a:schemeClr>
                </a:solidFill>
                <a:latin typeface="Montserrat SemiBold" panose="00000700000000000000" pitchFamily="50" charset="0"/>
              </a:rPr>
              <a:t>Sept. 2019</a:t>
            </a:r>
            <a:endParaRPr lang="en-US" dirty="0">
              <a:solidFill>
                <a:schemeClr val="bg2">
                  <a:lumMod val="75000"/>
                </a:schemeClr>
              </a:solidFill>
            </a:endParaRPr>
          </a:p>
          <a:p>
            <a:r>
              <a:rPr lang="en-US" sz="1100" dirty="0">
                <a:solidFill>
                  <a:schemeClr val="tx2"/>
                </a:solidFill>
              </a:rPr>
              <a:t>School districts begin to file lawsuits against </a:t>
            </a:r>
            <a:r>
              <a:rPr lang="en-US" sz="1100" dirty="0" err="1">
                <a:solidFill>
                  <a:schemeClr val="tx2"/>
                </a:solidFill>
              </a:rPr>
              <a:t>Juul</a:t>
            </a:r>
            <a:endParaRPr lang="en-US" sz="1100" dirty="0">
              <a:solidFill>
                <a:schemeClr val="tx2"/>
              </a:solidFill>
            </a:endParaRPr>
          </a:p>
        </p:txBody>
      </p:sp>
      <p:sp>
        <p:nvSpPr>
          <p:cNvPr id="21" name="TextBox 20">
            <a:extLst>
              <a:ext uri="{FF2B5EF4-FFF2-40B4-BE49-F238E27FC236}">
                <a16:creationId xmlns:a16="http://schemas.microsoft.com/office/drawing/2014/main" id="{BE8E8EDF-8504-495B-B9C2-9E81A5D6AF1E}"/>
              </a:ext>
            </a:extLst>
          </p:cNvPr>
          <p:cNvSpPr txBox="1"/>
          <p:nvPr/>
        </p:nvSpPr>
        <p:spPr>
          <a:xfrm>
            <a:off x="5705557" y="4328771"/>
            <a:ext cx="1645920" cy="1215716"/>
          </a:xfrm>
          <a:prstGeom prst="rect">
            <a:avLst/>
          </a:prstGeom>
          <a:noFill/>
        </p:spPr>
        <p:txBody>
          <a:bodyPr wrap="square" rtlCol="0">
            <a:noAutofit/>
          </a:bodyPr>
          <a:lstStyle/>
          <a:p>
            <a:r>
              <a:rPr lang="en-US" dirty="0">
                <a:solidFill>
                  <a:schemeClr val="accent1"/>
                </a:solidFill>
                <a:latin typeface="Montserrat SemiBold" panose="00000700000000000000" pitchFamily="50" charset="0"/>
              </a:rPr>
              <a:t>Sept. 2019</a:t>
            </a:r>
            <a:endParaRPr lang="en-US" dirty="0">
              <a:solidFill>
                <a:schemeClr val="accent1"/>
              </a:solidFill>
            </a:endParaRPr>
          </a:p>
          <a:p>
            <a:r>
              <a:rPr lang="en-US" sz="1100" dirty="0">
                <a:solidFill>
                  <a:schemeClr val="tx2"/>
                </a:solidFill>
              </a:rPr>
              <a:t>FDA announces it is conducting a criminal probe into </a:t>
            </a:r>
            <a:r>
              <a:rPr lang="en-US" sz="1100">
                <a:solidFill>
                  <a:schemeClr val="tx2"/>
                </a:solidFill>
              </a:rPr>
              <a:t>the outbreak </a:t>
            </a:r>
            <a:r>
              <a:rPr lang="en-US" sz="1100" dirty="0">
                <a:solidFill>
                  <a:schemeClr val="tx2"/>
                </a:solidFill>
              </a:rPr>
              <a:t>of vape-related illnesses and deaths.</a:t>
            </a:r>
            <a:endParaRPr lang="en-US" dirty="0">
              <a:solidFill>
                <a:schemeClr val="tx2"/>
              </a:solidFill>
            </a:endParaRPr>
          </a:p>
        </p:txBody>
      </p:sp>
      <p:sp>
        <p:nvSpPr>
          <p:cNvPr id="22" name="TextBox 21">
            <a:extLst>
              <a:ext uri="{FF2B5EF4-FFF2-40B4-BE49-F238E27FC236}">
                <a16:creationId xmlns:a16="http://schemas.microsoft.com/office/drawing/2014/main" id="{8ABD4F9B-C304-47E1-9D99-A663A69D2F4D}"/>
              </a:ext>
            </a:extLst>
          </p:cNvPr>
          <p:cNvSpPr txBox="1"/>
          <p:nvPr/>
        </p:nvSpPr>
        <p:spPr>
          <a:xfrm>
            <a:off x="7166446" y="1788521"/>
            <a:ext cx="1645920" cy="1046440"/>
          </a:xfrm>
          <a:prstGeom prst="rect">
            <a:avLst/>
          </a:prstGeom>
          <a:noFill/>
        </p:spPr>
        <p:txBody>
          <a:bodyPr wrap="square" rtlCol="0">
            <a:noAutofit/>
          </a:bodyPr>
          <a:lstStyle/>
          <a:p>
            <a:r>
              <a:rPr lang="en-US" dirty="0">
                <a:solidFill>
                  <a:schemeClr val="accent2"/>
                </a:solidFill>
                <a:latin typeface="Montserrat SemiBold" panose="00000700000000000000" pitchFamily="50" charset="0"/>
              </a:rPr>
              <a:t>Sept. 2019</a:t>
            </a:r>
            <a:endParaRPr lang="en-US" dirty="0">
              <a:solidFill>
                <a:schemeClr val="accent2"/>
              </a:solidFill>
            </a:endParaRPr>
          </a:p>
          <a:p>
            <a:r>
              <a:rPr lang="en-US" sz="1100" dirty="0">
                <a:solidFill>
                  <a:schemeClr val="tx2"/>
                </a:solidFill>
              </a:rPr>
              <a:t>Michigan and Massachusetts ban flavored e-cigarettes</a:t>
            </a:r>
          </a:p>
          <a:p>
            <a:endParaRPr lang="en-US" sz="1100" dirty="0">
              <a:solidFill>
                <a:schemeClr val="tx2"/>
              </a:solidFill>
            </a:endParaRPr>
          </a:p>
        </p:txBody>
      </p:sp>
      <p:sp>
        <p:nvSpPr>
          <p:cNvPr id="23" name="TextBox 22">
            <a:extLst>
              <a:ext uri="{FF2B5EF4-FFF2-40B4-BE49-F238E27FC236}">
                <a16:creationId xmlns:a16="http://schemas.microsoft.com/office/drawing/2014/main" id="{B2936424-DDD5-4D60-BFE3-65A133886E08}"/>
              </a:ext>
            </a:extLst>
          </p:cNvPr>
          <p:cNvSpPr txBox="1"/>
          <p:nvPr/>
        </p:nvSpPr>
        <p:spPr>
          <a:xfrm>
            <a:off x="8603386" y="4705189"/>
            <a:ext cx="1645920" cy="1215716"/>
          </a:xfrm>
          <a:prstGeom prst="rect">
            <a:avLst/>
          </a:prstGeom>
          <a:noFill/>
        </p:spPr>
        <p:txBody>
          <a:bodyPr wrap="square" rtlCol="0">
            <a:noAutofit/>
          </a:bodyPr>
          <a:lstStyle/>
          <a:p>
            <a:r>
              <a:rPr lang="en-US" dirty="0">
                <a:solidFill>
                  <a:schemeClr val="bg2">
                    <a:lumMod val="75000"/>
                  </a:schemeClr>
                </a:solidFill>
                <a:latin typeface="Montserrat SemiBold" panose="00000700000000000000" pitchFamily="50" charset="0"/>
              </a:rPr>
              <a:t>Oct. 2019</a:t>
            </a:r>
            <a:endParaRPr lang="en-US" sz="1200" dirty="0">
              <a:solidFill>
                <a:schemeClr val="bg2">
                  <a:lumMod val="75000"/>
                </a:schemeClr>
              </a:solidFill>
            </a:endParaRPr>
          </a:p>
          <a:p>
            <a:r>
              <a:rPr lang="en-US" sz="1100" dirty="0">
                <a:solidFill>
                  <a:schemeClr val="tx2"/>
                </a:solidFill>
              </a:rPr>
              <a:t>39 vaping related deaths have been confirmed, CDC lists contaminated Vitamin E in THC as the likely source</a:t>
            </a:r>
          </a:p>
        </p:txBody>
      </p:sp>
      <p:sp>
        <p:nvSpPr>
          <p:cNvPr id="24" name="TextBox 23">
            <a:extLst>
              <a:ext uri="{FF2B5EF4-FFF2-40B4-BE49-F238E27FC236}">
                <a16:creationId xmlns:a16="http://schemas.microsoft.com/office/drawing/2014/main" id="{E1996B41-E99C-487D-A21B-30C6F250A711}"/>
              </a:ext>
            </a:extLst>
          </p:cNvPr>
          <p:cNvSpPr txBox="1"/>
          <p:nvPr/>
        </p:nvSpPr>
        <p:spPr>
          <a:xfrm>
            <a:off x="10061362" y="2014791"/>
            <a:ext cx="1645920" cy="1046440"/>
          </a:xfrm>
          <a:prstGeom prst="rect">
            <a:avLst/>
          </a:prstGeom>
          <a:noFill/>
        </p:spPr>
        <p:txBody>
          <a:bodyPr wrap="square" rtlCol="0">
            <a:noAutofit/>
          </a:bodyPr>
          <a:lstStyle/>
          <a:p>
            <a:r>
              <a:rPr lang="en-US" dirty="0">
                <a:solidFill>
                  <a:schemeClr val="accent1"/>
                </a:solidFill>
                <a:latin typeface="Montserrat SemiBold" panose="00000700000000000000" pitchFamily="50" charset="0"/>
              </a:rPr>
              <a:t>Nov. 2019</a:t>
            </a:r>
            <a:endParaRPr lang="en-US" sz="900" dirty="0"/>
          </a:p>
          <a:p>
            <a:r>
              <a:rPr lang="en-US" sz="1100" dirty="0">
                <a:solidFill>
                  <a:schemeClr val="tx2"/>
                </a:solidFill>
              </a:rPr>
              <a:t>Over 2,000 cases of vaping related illnesses have been reported from 49 states</a:t>
            </a:r>
          </a:p>
        </p:txBody>
      </p:sp>
      <p:cxnSp>
        <p:nvCxnSpPr>
          <p:cNvPr id="26" name="Straight Connector 25">
            <a:extLst>
              <a:ext uri="{FF2B5EF4-FFF2-40B4-BE49-F238E27FC236}">
                <a16:creationId xmlns:a16="http://schemas.microsoft.com/office/drawing/2014/main" id="{26869329-A20C-41EB-AE15-AD619ACC30D5}"/>
              </a:ext>
            </a:extLst>
          </p:cNvPr>
          <p:cNvCxnSpPr>
            <a:cxnSpLocks/>
          </p:cNvCxnSpPr>
          <p:nvPr/>
        </p:nvCxnSpPr>
        <p:spPr>
          <a:xfrm flipV="1">
            <a:off x="1332371" y="1898467"/>
            <a:ext cx="8730" cy="1384569"/>
          </a:xfrm>
          <a:prstGeom prst="line">
            <a:avLst/>
          </a:prstGeom>
        </p:spPr>
        <p:style>
          <a:lnRef idx="1">
            <a:schemeClr val="accent4"/>
          </a:lnRef>
          <a:fillRef idx="0">
            <a:schemeClr val="accent4"/>
          </a:fillRef>
          <a:effectRef idx="0">
            <a:schemeClr val="accent4"/>
          </a:effectRef>
          <a:fontRef idx="minor">
            <a:schemeClr val="tx1"/>
          </a:fontRef>
        </p:style>
      </p:cxnSp>
      <p:cxnSp>
        <p:nvCxnSpPr>
          <p:cNvPr id="28" name="Straight Connector 27">
            <a:extLst>
              <a:ext uri="{FF2B5EF4-FFF2-40B4-BE49-F238E27FC236}">
                <a16:creationId xmlns:a16="http://schemas.microsoft.com/office/drawing/2014/main" id="{9A6FECCD-300C-4596-BBF4-4888CA07DDF0}"/>
              </a:ext>
            </a:extLst>
          </p:cNvPr>
          <p:cNvCxnSpPr>
            <a:cxnSpLocks/>
          </p:cNvCxnSpPr>
          <p:nvPr/>
        </p:nvCxnSpPr>
        <p:spPr>
          <a:xfrm flipV="1">
            <a:off x="2778006" y="3641795"/>
            <a:ext cx="0" cy="1171282"/>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Straight Connector 28">
            <a:extLst>
              <a:ext uri="{FF2B5EF4-FFF2-40B4-BE49-F238E27FC236}">
                <a16:creationId xmlns:a16="http://schemas.microsoft.com/office/drawing/2014/main" id="{3E2ACC64-4A9E-4C3A-8BAC-285899C11212}"/>
              </a:ext>
            </a:extLst>
          </p:cNvPr>
          <p:cNvCxnSpPr>
            <a:cxnSpLocks/>
          </p:cNvCxnSpPr>
          <p:nvPr/>
        </p:nvCxnSpPr>
        <p:spPr>
          <a:xfrm flipV="1">
            <a:off x="4241070" y="2529414"/>
            <a:ext cx="0" cy="753622"/>
          </a:xfrm>
          <a:prstGeom prst="line">
            <a:avLst/>
          </a:prstGeom>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2C817021-27F3-404B-A0E2-75FABB83734E}"/>
              </a:ext>
            </a:extLst>
          </p:cNvPr>
          <p:cNvCxnSpPr>
            <a:cxnSpLocks/>
          </p:cNvCxnSpPr>
          <p:nvPr/>
        </p:nvCxnSpPr>
        <p:spPr>
          <a:xfrm flipV="1">
            <a:off x="5684543" y="3641795"/>
            <a:ext cx="0" cy="945955"/>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5025CA9C-BC6D-4995-BF16-A0CB6CE7B99B}"/>
              </a:ext>
            </a:extLst>
          </p:cNvPr>
          <p:cNvCxnSpPr>
            <a:cxnSpLocks/>
          </p:cNvCxnSpPr>
          <p:nvPr/>
        </p:nvCxnSpPr>
        <p:spPr>
          <a:xfrm flipV="1">
            <a:off x="7143951" y="1898467"/>
            <a:ext cx="13787" cy="1384569"/>
          </a:xfrm>
          <a:prstGeom prst="line">
            <a:avLst/>
          </a:prstGeom>
        </p:spPr>
        <p:style>
          <a:lnRef idx="1">
            <a:schemeClr val="accent4"/>
          </a:lnRef>
          <a:fillRef idx="0">
            <a:schemeClr val="accent4"/>
          </a:fillRef>
          <a:effectRef idx="0">
            <a:schemeClr val="accent4"/>
          </a:effectRef>
          <a:fontRef idx="minor">
            <a:schemeClr val="tx1"/>
          </a:fontRef>
        </p:style>
      </p:cxnSp>
      <p:cxnSp>
        <p:nvCxnSpPr>
          <p:cNvPr id="32" name="Straight Connector 31">
            <a:extLst>
              <a:ext uri="{FF2B5EF4-FFF2-40B4-BE49-F238E27FC236}">
                <a16:creationId xmlns:a16="http://schemas.microsoft.com/office/drawing/2014/main" id="{B89971BE-0059-4958-AE3A-A2D4694A9151}"/>
              </a:ext>
            </a:extLst>
          </p:cNvPr>
          <p:cNvCxnSpPr>
            <a:cxnSpLocks/>
          </p:cNvCxnSpPr>
          <p:nvPr/>
        </p:nvCxnSpPr>
        <p:spPr>
          <a:xfrm flipV="1">
            <a:off x="8603385" y="3641795"/>
            <a:ext cx="0" cy="1332698"/>
          </a:xfrm>
          <a:prstGeom prst="line">
            <a:avLst/>
          </a:prstGeom>
        </p:spPr>
        <p:style>
          <a:lnRef idx="1">
            <a:schemeClr val="accent4"/>
          </a:lnRef>
          <a:fillRef idx="0">
            <a:schemeClr val="accent4"/>
          </a:fillRef>
          <a:effectRef idx="0">
            <a:schemeClr val="accent4"/>
          </a:effectRef>
          <a:fontRef idx="minor">
            <a:schemeClr val="tx1"/>
          </a:fontRef>
        </p:style>
      </p:cxnSp>
      <p:cxnSp>
        <p:nvCxnSpPr>
          <p:cNvPr id="33" name="Straight Connector 32">
            <a:extLst>
              <a:ext uri="{FF2B5EF4-FFF2-40B4-BE49-F238E27FC236}">
                <a16:creationId xmlns:a16="http://schemas.microsoft.com/office/drawing/2014/main" id="{B1EE3BB3-3042-49EC-B390-A42C1DA53D27}"/>
              </a:ext>
            </a:extLst>
          </p:cNvPr>
          <p:cNvCxnSpPr>
            <a:cxnSpLocks/>
          </p:cNvCxnSpPr>
          <p:nvPr/>
        </p:nvCxnSpPr>
        <p:spPr>
          <a:xfrm flipV="1">
            <a:off x="10045351" y="2126699"/>
            <a:ext cx="4366" cy="1156337"/>
          </a:xfrm>
          <a:prstGeom prst="line">
            <a:avLst/>
          </a:prstGeom>
        </p:spPr>
        <p:style>
          <a:lnRef idx="1">
            <a:schemeClr val="accent4"/>
          </a:lnRef>
          <a:fillRef idx="0">
            <a:schemeClr val="accent4"/>
          </a:fillRef>
          <a:effectRef idx="0">
            <a:schemeClr val="accent4"/>
          </a:effectRef>
          <a:fontRef idx="minor">
            <a:schemeClr val="tx1"/>
          </a:fontRef>
        </p:style>
      </p:cxnSp>
      <p:sp>
        <p:nvSpPr>
          <p:cNvPr id="27" name="Rectangle 26">
            <a:extLst>
              <a:ext uri="{FF2B5EF4-FFF2-40B4-BE49-F238E27FC236}">
                <a16:creationId xmlns:a16="http://schemas.microsoft.com/office/drawing/2014/main" id="{2E09CD25-3EDB-43FF-9E9E-E52AD3F66D99}"/>
              </a:ext>
            </a:extLst>
          </p:cNvPr>
          <p:cNvSpPr/>
          <p:nvPr/>
        </p:nvSpPr>
        <p:spPr>
          <a:xfrm>
            <a:off x="-4354" y="6348963"/>
            <a:ext cx="12196353" cy="509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C228AD23-7AAC-4B3F-9306-0D44256DE985}"/>
              </a:ext>
            </a:extLst>
          </p:cNvPr>
          <p:cNvCxnSpPr>
            <a:cxnSpLocks/>
          </p:cNvCxnSpPr>
          <p:nvPr/>
        </p:nvCxnSpPr>
        <p:spPr>
          <a:xfrm>
            <a:off x="422366" y="670557"/>
            <a:ext cx="11347268"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11486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D119B4-7FE5-43DD-81FB-DA75B8EA4CF1}"/>
              </a:ext>
            </a:extLst>
          </p:cNvPr>
          <p:cNvSpPr>
            <a:spLocks noGrp="1"/>
          </p:cNvSpPr>
          <p:nvPr>
            <p:ph sz="half" idx="2"/>
          </p:nvPr>
        </p:nvSpPr>
        <p:spPr>
          <a:xfrm>
            <a:off x="3758356" y="2804022"/>
            <a:ext cx="2336247" cy="3561871"/>
          </a:xfrm>
        </p:spPr>
        <p:txBody>
          <a:bodyPr/>
          <a:lstStyle/>
          <a:p>
            <a:endParaRPr lang="en-ZA" noProof="1"/>
          </a:p>
          <a:p>
            <a:endParaRPr lang="en-ZA" dirty="0"/>
          </a:p>
        </p:txBody>
      </p:sp>
      <p:sp>
        <p:nvSpPr>
          <p:cNvPr id="13" name="Rectangle 12">
            <a:extLst>
              <a:ext uri="{FF2B5EF4-FFF2-40B4-BE49-F238E27FC236}">
                <a16:creationId xmlns:a16="http://schemas.microsoft.com/office/drawing/2014/main" id="{F547B735-8127-4790-8E8B-CC1BF194AF5F}"/>
              </a:ext>
            </a:extLst>
          </p:cNvPr>
          <p:cNvSpPr/>
          <p:nvPr/>
        </p:nvSpPr>
        <p:spPr>
          <a:xfrm rot="10800000" flipV="1">
            <a:off x="5588450" y="6378191"/>
            <a:ext cx="6603547" cy="276999"/>
          </a:xfrm>
          <a:prstGeom prst="rect">
            <a:avLst/>
          </a:prstGeom>
        </p:spPr>
        <p:txBody>
          <a:bodyPr wrap="square">
            <a:spAutoFit/>
          </a:bodyPr>
          <a:lstStyle/>
          <a:p>
            <a:pPr algn="r"/>
            <a:r>
              <a:rPr lang="en-US" sz="1200" dirty="0">
                <a:solidFill>
                  <a:schemeClr val="bg1"/>
                </a:solidFill>
              </a:rPr>
              <a:t>“Confidential and Proprietary. © IPVideo Corporation. All Rights Reserved.”</a:t>
            </a:r>
          </a:p>
        </p:txBody>
      </p:sp>
      <p:graphicFrame>
        <p:nvGraphicFramePr>
          <p:cNvPr id="15" name="Table 14">
            <a:extLst>
              <a:ext uri="{FF2B5EF4-FFF2-40B4-BE49-F238E27FC236}">
                <a16:creationId xmlns:a16="http://schemas.microsoft.com/office/drawing/2014/main" id="{457541DB-E832-4164-8687-9C4061EE90B3}"/>
              </a:ext>
            </a:extLst>
          </p:cNvPr>
          <p:cNvGraphicFramePr>
            <a:graphicFrameLocks noGrp="1"/>
          </p:cNvGraphicFramePr>
          <p:nvPr>
            <p:extLst>
              <p:ext uri="{D42A27DB-BD31-4B8C-83A1-F6EECF244321}">
                <p14:modId xmlns:p14="http://schemas.microsoft.com/office/powerpoint/2010/main" val="2581864972"/>
              </p:ext>
            </p:extLst>
          </p:nvPr>
        </p:nvGraphicFramePr>
        <p:xfrm>
          <a:off x="1047856" y="285556"/>
          <a:ext cx="9827170" cy="6231135"/>
        </p:xfrm>
        <a:graphic>
          <a:graphicData uri="http://schemas.openxmlformats.org/drawingml/2006/table">
            <a:tbl>
              <a:tblPr firstRow="1" bandRow="1">
                <a:tableStyleId>{5C22544A-7EE6-4342-B048-85BDC9FD1C3A}</a:tableStyleId>
              </a:tblPr>
              <a:tblGrid>
                <a:gridCol w="7850134">
                  <a:extLst>
                    <a:ext uri="{9D8B030D-6E8A-4147-A177-3AD203B41FA5}">
                      <a16:colId xmlns:a16="http://schemas.microsoft.com/office/drawing/2014/main" val="1815647176"/>
                    </a:ext>
                  </a:extLst>
                </a:gridCol>
                <a:gridCol w="872276">
                  <a:extLst>
                    <a:ext uri="{9D8B030D-6E8A-4147-A177-3AD203B41FA5}">
                      <a16:colId xmlns:a16="http://schemas.microsoft.com/office/drawing/2014/main" val="2753598439"/>
                    </a:ext>
                  </a:extLst>
                </a:gridCol>
                <a:gridCol w="1104760">
                  <a:extLst>
                    <a:ext uri="{9D8B030D-6E8A-4147-A177-3AD203B41FA5}">
                      <a16:colId xmlns:a16="http://schemas.microsoft.com/office/drawing/2014/main" val="2760562301"/>
                    </a:ext>
                  </a:extLst>
                </a:gridCol>
              </a:tblGrid>
              <a:tr h="418555">
                <a:tc>
                  <a:txBody>
                    <a:bodyPr/>
                    <a:lstStyle/>
                    <a:p>
                      <a:pPr algn="ctr"/>
                      <a:r>
                        <a:rPr lang="en-US" sz="1400" b="1" dirty="0"/>
                        <a:t>Product   Feature</a:t>
                      </a:r>
                    </a:p>
                  </a:txBody>
                  <a:tcPr>
                    <a:solidFill>
                      <a:srgbClr val="D5670D"/>
                    </a:solidFill>
                  </a:tcPr>
                </a:tc>
                <a:tc>
                  <a:txBody>
                    <a:bodyPr/>
                    <a:lstStyle/>
                    <a:p>
                      <a:pPr algn="ctr"/>
                      <a:r>
                        <a:rPr lang="en-US" sz="1400" b="1" dirty="0"/>
                        <a:t>HALO</a:t>
                      </a:r>
                    </a:p>
                  </a:txBody>
                  <a:tcPr>
                    <a:solidFill>
                      <a:srgbClr val="D5670D"/>
                    </a:solidFill>
                  </a:tcPr>
                </a:tc>
                <a:tc>
                  <a:txBody>
                    <a:bodyPr/>
                    <a:lstStyle/>
                    <a:p>
                      <a:pPr algn="ctr"/>
                      <a:r>
                        <a:rPr lang="en-US" sz="1400" b="1" dirty="0" err="1"/>
                        <a:t>Flysense</a:t>
                      </a:r>
                      <a:endParaRPr lang="en-US" sz="1400" b="1" dirty="0"/>
                    </a:p>
                  </a:txBody>
                  <a:tcPr>
                    <a:solidFill>
                      <a:srgbClr val="D5670D"/>
                    </a:solidFill>
                  </a:tcPr>
                </a:tc>
                <a:extLst>
                  <a:ext uri="{0D108BD9-81ED-4DB2-BD59-A6C34878D82A}">
                    <a16:rowId xmlns:a16="http://schemas.microsoft.com/office/drawing/2014/main" val="1146198316"/>
                  </a:ext>
                </a:extLst>
              </a:tr>
              <a:tr h="386686">
                <a:tc>
                  <a:txBody>
                    <a:bodyPr/>
                    <a:lstStyle/>
                    <a:p>
                      <a:pPr algn="ctr"/>
                      <a:r>
                        <a:rPr lang="en-US" sz="1400" b="1" dirty="0"/>
                        <a:t>Security Product </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2177325127"/>
                  </a:ext>
                </a:extLst>
              </a:tr>
              <a:tr h="386686">
                <a:tc>
                  <a:txBody>
                    <a:bodyPr/>
                    <a:lstStyle/>
                    <a:p>
                      <a:pPr marL="0" algn="ctr" defTabSz="514350" rtl="0" eaLnBrk="1" latinLnBrk="0" hangingPunct="1"/>
                      <a:r>
                        <a:rPr lang="en-US" sz="1400" b="1" kern="1200" dirty="0">
                          <a:solidFill>
                            <a:schemeClr val="dk1"/>
                          </a:solidFill>
                          <a:latin typeface="+mn-lt"/>
                          <a:ea typeface="+mn-ea"/>
                          <a:cs typeface="+mn-cs"/>
                        </a:rPr>
                        <a:t>Detects THC</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1634856119"/>
                  </a:ext>
                </a:extLst>
              </a:tr>
              <a:tr h="386686">
                <a:tc>
                  <a:txBody>
                    <a:bodyPr/>
                    <a:lstStyle/>
                    <a:p>
                      <a:pPr marL="0" algn="ctr" defTabSz="514350" rtl="0" eaLnBrk="1" latinLnBrk="0" hangingPunct="1"/>
                      <a:r>
                        <a:rPr lang="en-US" sz="1400" b="1" kern="1200" dirty="0">
                          <a:solidFill>
                            <a:schemeClr val="dk1"/>
                          </a:solidFill>
                          <a:latin typeface="+mn-lt"/>
                          <a:ea typeface="+mn-ea"/>
                          <a:cs typeface="+mn-cs"/>
                        </a:rPr>
                        <a:t>Locally Stored Data</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661086041"/>
                  </a:ext>
                </a:extLst>
              </a:tr>
              <a:tr h="473932">
                <a:tc>
                  <a:txBody>
                    <a:bodyPr/>
                    <a:lstStyle/>
                    <a:p>
                      <a:pPr marL="0" algn="ctr" defTabSz="514350" rtl="0" eaLnBrk="1" latinLnBrk="0" hangingPunct="1"/>
                      <a:r>
                        <a:rPr lang="en-US" sz="1400" b="1" kern="1200" dirty="0">
                          <a:solidFill>
                            <a:schemeClr val="dk1"/>
                          </a:solidFill>
                          <a:latin typeface="+mn-lt"/>
                          <a:ea typeface="+mn-ea"/>
                          <a:cs typeface="+mn-cs"/>
                        </a:rPr>
                        <a:t>Mandatory Annual Cloud Fees</a:t>
                      </a:r>
                    </a:p>
                  </a:txBody>
                  <a:tcPr/>
                </a:tc>
                <a:tc>
                  <a:txBody>
                    <a:bodyPr/>
                    <a:lstStyle/>
                    <a:p>
                      <a:pPr marL="0" algn="ctr" defTabSz="514350" rtl="0" eaLnBrk="1" latinLnBrk="0" hangingPunct="1"/>
                      <a:r>
                        <a:rPr lang="en-US" sz="2000" kern="1200" dirty="0">
                          <a:solidFill>
                            <a:srgbClr val="00B050"/>
                          </a:solidFill>
                          <a:latin typeface="+mn-lt"/>
                          <a:ea typeface="+mn-ea"/>
                          <a:cs typeface="+mn-cs"/>
                        </a:rPr>
                        <a:t>NO</a:t>
                      </a:r>
                    </a:p>
                  </a:txBody>
                  <a:tcPr/>
                </a:tc>
                <a:tc>
                  <a:txBody>
                    <a:bodyPr/>
                    <a:lstStyle/>
                    <a:p>
                      <a:pPr marL="0" algn="ctr" defTabSz="514350" rtl="0" eaLnBrk="1" latinLnBrk="0" hangingPunct="1"/>
                      <a:r>
                        <a:rPr lang="en-US" sz="2000" kern="1200" dirty="0">
                          <a:solidFill>
                            <a:srgbClr val="FF0000"/>
                          </a:solidFill>
                          <a:latin typeface="+mn-lt"/>
                          <a:ea typeface="+mn-ea"/>
                          <a:cs typeface="+mn-cs"/>
                        </a:rPr>
                        <a:t>YES</a:t>
                      </a:r>
                      <a:r>
                        <a:rPr lang="en-US" sz="2000" kern="1200" dirty="0">
                          <a:solidFill>
                            <a:schemeClr val="dk1"/>
                          </a:solidFill>
                          <a:latin typeface="+mn-lt"/>
                          <a:ea typeface="+mn-ea"/>
                          <a:cs typeface="+mn-cs"/>
                        </a:rPr>
                        <a:t> </a:t>
                      </a:r>
                    </a:p>
                  </a:txBody>
                  <a:tcPr/>
                </a:tc>
                <a:extLst>
                  <a:ext uri="{0D108BD9-81ED-4DB2-BD59-A6C34878D82A}">
                    <a16:rowId xmlns:a16="http://schemas.microsoft.com/office/drawing/2014/main" val="2232787174"/>
                  </a:ext>
                </a:extLst>
              </a:tr>
              <a:tr h="386686">
                <a:tc>
                  <a:txBody>
                    <a:bodyPr/>
                    <a:lstStyle/>
                    <a:p>
                      <a:pPr marL="0" algn="ctr" defTabSz="514350" rtl="0" eaLnBrk="1" latinLnBrk="0" hangingPunct="1"/>
                      <a:r>
                        <a:rPr lang="en-US" sz="1400" b="1" kern="1200" dirty="0">
                          <a:solidFill>
                            <a:schemeClr val="dk1"/>
                          </a:solidFill>
                          <a:latin typeface="+mn-lt"/>
                          <a:ea typeface="+mn-ea"/>
                          <a:cs typeface="+mn-cs"/>
                        </a:rPr>
                        <a:t>Certified Product:  UL, CE, ULC, ROHS, FCC, WEEE, Plenum Rated, Vandal IK10. </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2857668036"/>
                  </a:ext>
                </a:extLst>
              </a:tr>
              <a:tr h="394465">
                <a:tc>
                  <a:txBody>
                    <a:bodyPr/>
                    <a:lstStyle/>
                    <a:p>
                      <a:pPr marL="0" algn="ctr" defTabSz="514350" rtl="0" eaLnBrk="1" latinLnBrk="0" hangingPunct="1"/>
                      <a:r>
                        <a:rPr lang="en-US" sz="1400" b="1" kern="1200" dirty="0">
                          <a:solidFill>
                            <a:schemeClr val="dk1"/>
                          </a:solidFill>
                          <a:latin typeface="+mn-lt"/>
                          <a:ea typeface="+mn-ea"/>
                          <a:cs typeface="+mn-cs"/>
                        </a:rPr>
                        <a:t>Multiple chemical Sensors and Patent for Unique Signature Detection</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758519900"/>
                  </a:ext>
                </a:extLst>
              </a:tr>
              <a:tr h="394465">
                <a:tc>
                  <a:txBody>
                    <a:bodyPr/>
                    <a:lstStyle/>
                    <a:p>
                      <a:pPr marL="0" algn="ctr" defTabSz="514350" rtl="0" eaLnBrk="1" latinLnBrk="0" hangingPunct="1"/>
                      <a:r>
                        <a:rPr lang="en-US" sz="1400" b="1" kern="1200" dirty="0">
                          <a:solidFill>
                            <a:schemeClr val="dk1"/>
                          </a:solidFill>
                          <a:latin typeface="+mn-lt"/>
                          <a:ea typeface="+mn-ea"/>
                          <a:cs typeface="+mn-cs"/>
                        </a:rPr>
                        <a:t>Direct Integration into Security Systems</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2888687323"/>
                  </a:ext>
                </a:extLst>
              </a:tr>
              <a:tr h="386686">
                <a:tc>
                  <a:txBody>
                    <a:bodyPr/>
                    <a:lstStyle/>
                    <a:p>
                      <a:pPr marL="0" algn="ctr" defTabSz="514350" rtl="0" eaLnBrk="1" latinLnBrk="0" hangingPunct="1"/>
                      <a:r>
                        <a:rPr lang="en-US" sz="1400" b="1" kern="1200" dirty="0">
                          <a:solidFill>
                            <a:schemeClr val="dk1"/>
                          </a:solidFill>
                          <a:latin typeface="+mn-lt"/>
                          <a:ea typeface="+mn-ea"/>
                          <a:cs typeface="+mn-cs"/>
                        </a:rPr>
                        <a:t>Distinguishes between chemicals</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1567952222"/>
                  </a:ext>
                </a:extLst>
              </a:tr>
              <a:tr h="386686">
                <a:tc>
                  <a:txBody>
                    <a:bodyPr/>
                    <a:lstStyle/>
                    <a:p>
                      <a:pPr marL="0" algn="ctr" defTabSz="514350" rtl="0" eaLnBrk="1" latinLnBrk="0" hangingPunct="1"/>
                      <a:r>
                        <a:rPr lang="en-US" sz="1400" b="1" kern="1200" dirty="0">
                          <a:solidFill>
                            <a:schemeClr val="dk1"/>
                          </a:solidFill>
                          <a:latin typeface="+mn-lt"/>
                          <a:ea typeface="+mn-ea"/>
                          <a:cs typeface="+mn-cs"/>
                        </a:rPr>
                        <a:t>Security Industry Validated </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657971942"/>
                  </a:ext>
                </a:extLst>
              </a:tr>
              <a:tr h="490004">
                <a:tc>
                  <a:txBody>
                    <a:bodyPr/>
                    <a:lstStyle/>
                    <a:p>
                      <a:pPr marL="0" algn="ctr" defTabSz="514350" rtl="0" eaLnBrk="1" latinLnBrk="0" hangingPunct="1"/>
                      <a:r>
                        <a:rPr lang="en-US" sz="1400" b="1" kern="1200" dirty="0">
                          <a:solidFill>
                            <a:schemeClr val="dk1"/>
                          </a:solidFill>
                          <a:latin typeface="+mn-lt"/>
                          <a:ea typeface="+mn-ea"/>
                          <a:cs typeface="+mn-cs"/>
                        </a:rPr>
                        <a:t>Integrated with Milestone, </a:t>
                      </a:r>
                      <a:r>
                        <a:rPr lang="en-US" sz="1400" b="1" kern="1200" dirty="0" err="1">
                          <a:solidFill>
                            <a:schemeClr val="dk1"/>
                          </a:solidFill>
                          <a:latin typeface="+mn-lt"/>
                          <a:ea typeface="+mn-ea"/>
                          <a:cs typeface="+mn-cs"/>
                        </a:rPr>
                        <a:t>Exacq</a:t>
                      </a:r>
                      <a:r>
                        <a:rPr lang="en-US" sz="1400" b="1" kern="1200" dirty="0">
                          <a:solidFill>
                            <a:schemeClr val="dk1"/>
                          </a:solidFill>
                          <a:latin typeface="+mn-lt"/>
                          <a:ea typeface="+mn-ea"/>
                          <a:cs typeface="+mn-cs"/>
                        </a:rPr>
                        <a:t>, Video Insight, </a:t>
                      </a:r>
                      <a:r>
                        <a:rPr lang="en-US" sz="1400" b="1" kern="1200" dirty="0" err="1">
                          <a:solidFill>
                            <a:schemeClr val="dk1"/>
                          </a:solidFill>
                          <a:latin typeface="+mn-lt"/>
                          <a:ea typeface="+mn-ea"/>
                          <a:cs typeface="+mn-cs"/>
                        </a:rPr>
                        <a:t>Maxxess</a:t>
                      </a:r>
                      <a:r>
                        <a:rPr lang="en-US" sz="1400" b="1" kern="1200" dirty="0">
                          <a:solidFill>
                            <a:schemeClr val="dk1"/>
                          </a:solidFill>
                          <a:latin typeface="+mn-lt"/>
                          <a:ea typeface="+mn-ea"/>
                          <a:cs typeface="+mn-cs"/>
                        </a:rPr>
                        <a:t>, Open Options,  and others.</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1477746237"/>
                  </a:ext>
                </a:extLst>
              </a:tr>
              <a:tr h="386686">
                <a:tc>
                  <a:txBody>
                    <a:bodyPr/>
                    <a:lstStyle/>
                    <a:p>
                      <a:pPr marL="0" algn="ctr" defTabSz="514350" rtl="0" eaLnBrk="1" latinLnBrk="0" hangingPunct="1"/>
                      <a:r>
                        <a:rPr lang="en-US" sz="1400" b="1" kern="1200" dirty="0">
                          <a:solidFill>
                            <a:schemeClr val="dk1"/>
                          </a:solidFill>
                          <a:latin typeface="+mn-lt"/>
                          <a:ea typeface="+mn-ea"/>
                          <a:cs typeface="+mn-cs"/>
                        </a:rPr>
                        <a:t>Over 150  independent Measurements</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3347459952"/>
                  </a:ext>
                </a:extLst>
              </a:tr>
              <a:tr h="386686">
                <a:tc>
                  <a:txBody>
                    <a:bodyPr/>
                    <a:lstStyle/>
                    <a:p>
                      <a:pPr marL="0" algn="ctr" defTabSz="514350" rtl="0" eaLnBrk="1" latinLnBrk="0" hangingPunct="1"/>
                      <a:r>
                        <a:rPr lang="en-US" sz="1400" b="1" kern="1200" dirty="0">
                          <a:solidFill>
                            <a:schemeClr val="dk1"/>
                          </a:solidFill>
                          <a:latin typeface="+mn-lt"/>
                          <a:ea typeface="+mn-ea"/>
                          <a:cs typeface="+mn-cs"/>
                        </a:rPr>
                        <a:t>Cyber-Security Protection</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3273925155"/>
                  </a:ext>
                </a:extLst>
              </a:tr>
              <a:tr h="386686">
                <a:tc>
                  <a:txBody>
                    <a:bodyPr/>
                    <a:lstStyle/>
                    <a:p>
                      <a:pPr marL="0" algn="ctr" defTabSz="514350" rtl="0" eaLnBrk="1" latinLnBrk="0" hangingPunct="1"/>
                      <a:r>
                        <a:rPr lang="en-US" sz="1400" b="1" kern="1200" dirty="0">
                          <a:solidFill>
                            <a:schemeClr val="dk1"/>
                          </a:solidFill>
                          <a:latin typeface="+mn-lt"/>
                          <a:ea typeface="+mn-ea"/>
                          <a:cs typeface="+mn-cs"/>
                        </a:rPr>
                        <a:t>Environmental Sensor Product</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1711145809"/>
                  </a:ext>
                </a:extLst>
              </a:tr>
              <a:tr h="490004">
                <a:tc>
                  <a:txBody>
                    <a:bodyPr/>
                    <a:lstStyle/>
                    <a:p>
                      <a:pPr marL="0" algn="ctr" defTabSz="514350" rtl="0" eaLnBrk="1" latinLnBrk="0" hangingPunct="1"/>
                      <a:r>
                        <a:rPr lang="en-US" sz="1400" b="1" kern="1200" dirty="0">
                          <a:solidFill>
                            <a:schemeClr val="dk1"/>
                          </a:solidFill>
                          <a:latin typeface="+mn-lt"/>
                          <a:ea typeface="+mn-ea"/>
                          <a:cs typeface="+mn-cs"/>
                        </a:rPr>
                        <a:t>Winner of Security Product of year along with 12 other Security and IOT industry awards.</a:t>
                      </a:r>
                    </a:p>
                  </a:txBody>
                  <a:tcPr/>
                </a:tc>
                <a:tc>
                  <a:txBody>
                    <a:bodyPr/>
                    <a:lstStyle/>
                    <a:p>
                      <a:pPr algn="ctr"/>
                      <a:r>
                        <a:rPr lang="en-US" sz="2000" dirty="0">
                          <a:solidFill>
                            <a:srgbClr val="00B050"/>
                          </a:solidFill>
                        </a:rPr>
                        <a:t>YES </a:t>
                      </a:r>
                    </a:p>
                  </a:txBody>
                  <a:tcPr/>
                </a:tc>
                <a:tc>
                  <a:txBody>
                    <a:bodyPr/>
                    <a:lstStyle/>
                    <a:p>
                      <a:pPr algn="ctr"/>
                      <a:r>
                        <a:rPr lang="en-US" sz="2000" dirty="0">
                          <a:solidFill>
                            <a:srgbClr val="FF0000"/>
                          </a:solidFill>
                        </a:rPr>
                        <a:t>NO</a:t>
                      </a:r>
                    </a:p>
                  </a:txBody>
                  <a:tcPr/>
                </a:tc>
                <a:extLst>
                  <a:ext uri="{0D108BD9-81ED-4DB2-BD59-A6C34878D82A}">
                    <a16:rowId xmlns:a16="http://schemas.microsoft.com/office/drawing/2014/main" val="985061678"/>
                  </a:ext>
                </a:extLst>
              </a:tr>
            </a:tbl>
          </a:graphicData>
        </a:graphic>
      </p:graphicFrame>
    </p:spTree>
    <p:extLst>
      <p:ext uri="{BB962C8B-B14F-4D97-AF65-F5344CB8AC3E}">
        <p14:creationId xmlns:p14="http://schemas.microsoft.com/office/powerpoint/2010/main" val="418386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8D3265-ACB2-47E4-8B14-E9AC8DBFBE7D}"/>
              </a:ext>
            </a:extLst>
          </p:cNvPr>
          <p:cNvSpPr>
            <a:spLocks noGrp="1"/>
          </p:cNvSpPr>
          <p:nvPr>
            <p:ph type="title"/>
          </p:nvPr>
        </p:nvSpPr>
        <p:spPr>
          <a:xfrm>
            <a:off x="863029" y="1012004"/>
            <a:ext cx="3416158" cy="4795408"/>
          </a:xfrm>
        </p:spPr>
        <p:txBody>
          <a:bodyPr>
            <a:normAutofit/>
          </a:bodyPr>
          <a:lstStyle/>
          <a:p>
            <a:r>
              <a:rPr lang="en-US" b="1">
                <a:solidFill>
                  <a:srgbClr val="FFFFFF"/>
                </a:solidFill>
                <a:latin typeface="Montserrat" panose="00000500000000000000" pitchFamily="50" charset="0"/>
              </a:rPr>
              <a:t>ACP CreativIT Experience With HALO</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DA5DCA05-DD26-4446-9B5F-4924915399DD}"/>
              </a:ext>
            </a:extLst>
          </p:cNvPr>
          <p:cNvGraphicFramePr>
            <a:graphicFrameLocks noGrp="1"/>
          </p:cNvGraphicFramePr>
          <p:nvPr>
            <p:ph idx="1"/>
            <p:extLst>
              <p:ext uri="{D42A27DB-BD31-4B8C-83A1-F6EECF244321}">
                <p14:modId xmlns:p14="http://schemas.microsoft.com/office/powerpoint/2010/main" val="227034197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908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94B1894-66AC-458E-B4D5-36592F3C17B6}"/>
              </a:ext>
            </a:extLst>
          </p:cNvPr>
          <p:cNvSpPr/>
          <p:nvPr/>
        </p:nvSpPr>
        <p:spPr>
          <a:xfrm>
            <a:off x="4981303" y="-174171"/>
            <a:ext cx="7350034" cy="6775268"/>
          </a:xfrm>
          <a:custGeom>
            <a:avLst/>
            <a:gdLst>
              <a:gd name="connsiteX0" fmla="*/ 0 w 7881257"/>
              <a:gd name="connsiteY0" fmla="*/ 0 h 6775268"/>
              <a:gd name="connsiteX1" fmla="*/ 2908663 w 7881257"/>
              <a:gd name="connsiteY1" fmla="*/ 3300548 h 6775268"/>
              <a:gd name="connsiteX2" fmla="*/ 3526972 w 7881257"/>
              <a:gd name="connsiteY2" fmla="*/ 6757851 h 6775268"/>
              <a:gd name="connsiteX3" fmla="*/ 7881257 w 7881257"/>
              <a:gd name="connsiteY3" fmla="*/ 6775268 h 6775268"/>
              <a:gd name="connsiteX4" fmla="*/ 7829006 w 7881257"/>
              <a:gd name="connsiteY4" fmla="*/ 43542 h 6775268"/>
              <a:gd name="connsiteX5" fmla="*/ 0 w 7881257"/>
              <a:gd name="connsiteY5" fmla="*/ 0 h 677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1257" h="6775268">
                <a:moveTo>
                  <a:pt x="0" y="0"/>
                </a:moveTo>
                <a:lnTo>
                  <a:pt x="2908663" y="3300548"/>
                </a:lnTo>
                <a:lnTo>
                  <a:pt x="3526972" y="6757851"/>
                </a:lnTo>
                <a:lnTo>
                  <a:pt x="7881257" y="6775268"/>
                </a:lnTo>
                <a:lnTo>
                  <a:pt x="7829006" y="4354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5D39F53-12D8-4E95-9DD2-7FA4093223FF}"/>
              </a:ext>
            </a:extLst>
          </p:cNvPr>
          <p:cNvSpPr/>
          <p:nvPr/>
        </p:nvSpPr>
        <p:spPr>
          <a:xfrm>
            <a:off x="-139337" y="-247127"/>
            <a:ext cx="8847908" cy="3544388"/>
          </a:xfrm>
          <a:custGeom>
            <a:avLst/>
            <a:gdLst>
              <a:gd name="connsiteX0" fmla="*/ 0 w 7898674"/>
              <a:gd name="connsiteY0" fmla="*/ 3544388 h 3544388"/>
              <a:gd name="connsiteX1" fmla="*/ 5059680 w 7898674"/>
              <a:gd name="connsiteY1" fmla="*/ 3126377 h 3544388"/>
              <a:gd name="connsiteX2" fmla="*/ 7898674 w 7898674"/>
              <a:gd name="connsiteY2" fmla="*/ 0 h 3544388"/>
              <a:gd name="connsiteX3" fmla="*/ 78377 w 7898674"/>
              <a:gd name="connsiteY3" fmla="*/ 26125 h 3544388"/>
              <a:gd name="connsiteX4" fmla="*/ 0 w 7898674"/>
              <a:gd name="connsiteY4" fmla="*/ 3544388 h 3544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674" h="3544388">
                <a:moveTo>
                  <a:pt x="0" y="3544388"/>
                </a:moveTo>
                <a:lnTo>
                  <a:pt x="5059680" y="3126377"/>
                </a:lnTo>
                <a:lnTo>
                  <a:pt x="7898674" y="0"/>
                </a:lnTo>
                <a:lnTo>
                  <a:pt x="78377" y="26125"/>
                </a:lnTo>
                <a:lnTo>
                  <a:pt x="0" y="3544388"/>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020349B2-8259-4D82-AA03-E7ABABD73984}"/>
              </a:ext>
            </a:extLst>
          </p:cNvPr>
          <p:cNvSpPr>
            <a:spLocks noGrp="1"/>
          </p:cNvSpPr>
          <p:nvPr>
            <p:ph type="title"/>
          </p:nvPr>
        </p:nvSpPr>
        <p:spPr>
          <a:xfrm>
            <a:off x="687978" y="0"/>
            <a:ext cx="5773782" cy="888274"/>
          </a:xfrm>
        </p:spPr>
        <p:txBody>
          <a:bodyPr>
            <a:normAutofit/>
          </a:bodyPr>
          <a:lstStyle/>
          <a:p>
            <a:r>
              <a:rPr lang="en-US" sz="3200" b="1" dirty="0">
                <a:solidFill>
                  <a:schemeClr val="bg1"/>
                </a:solidFill>
                <a:latin typeface="Montserrat" panose="00000500000000000000" pitchFamily="50" charset="0"/>
              </a:rPr>
              <a:t>HALO SMART SENSOR</a:t>
            </a:r>
          </a:p>
        </p:txBody>
      </p:sp>
      <p:sp>
        <p:nvSpPr>
          <p:cNvPr id="4" name="Rectangle 3">
            <a:extLst>
              <a:ext uri="{FF2B5EF4-FFF2-40B4-BE49-F238E27FC236}">
                <a16:creationId xmlns:a16="http://schemas.microsoft.com/office/drawing/2014/main" id="{60407604-2BE2-4342-8048-1DA96BFB3B2A}"/>
              </a:ext>
            </a:extLst>
          </p:cNvPr>
          <p:cNvSpPr/>
          <p:nvPr/>
        </p:nvSpPr>
        <p:spPr>
          <a:xfrm>
            <a:off x="470262" y="3329015"/>
            <a:ext cx="7062652" cy="3139321"/>
          </a:xfrm>
          <a:prstGeom prst="rect">
            <a:avLst/>
          </a:prstGeom>
        </p:spPr>
        <p:txBody>
          <a:bodyPr wrap="square">
            <a:spAutoFit/>
          </a:bodyPr>
          <a:lstStyle/>
          <a:p>
            <a:pPr algn="just"/>
            <a:r>
              <a:rPr lang="en-US" dirty="0"/>
              <a:t>HALO uses multiple sensors together in a single intelligent platform to learn, analyze and create event alerts. It has the unique ability to provide instant IoT sensing to event-based triggers and provide security in privacy concern areas where traditional security cameras and solutions are not practical. </a:t>
            </a:r>
          </a:p>
          <a:p>
            <a:pPr algn="just"/>
            <a:r>
              <a:rPr lang="en-US" dirty="0"/>
              <a:t>Air quality sensors measure things like vape, vape with THC, carbon monoxide, carbon dioxide, chemicals such as ammonia and oxidizers as well as gas leaks. HALO has advanced audio analytics to detect abnormal noise levels. Light detection sensors are utilized for room occupancy. These are coupled with built in temperature and humidity sensors. </a:t>
            </a:r>
          </a:p>
          <a:p>
            <a:pPr algn="just"/>
            <a:endParaRPr lang="en-US" dirty="0"/>
          </a:p>
        </p:txBody>
      </p:sp>
      <p:pic>
        <p:nvPicPr>
          <p:cNvPr id="6" name="Picture 5">
            <a:extLst>
              <a:ext uri="{FF2B5EF4-FFF2-40B4-BE49-F238E27FC236}">
                <a16:creationId xmlns:a16="http://schemas.microsoft.com/office/drawing/2014/main" id="{6EFE3472-D95F-4AEA-A085-FD52EC510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8205" y="769915"/>
            <a:ext cx="4263795" cy="4263795"/>
          </a:xfrm>
          <a:prstGeom prst="rect">
            <a:avLst/>
          </a:prstGeom>
        </p:spPr>
      </p:pic>
      <p:sp>
        <p:nvSpPr>
          <p:cNvPr id="3" name="TextBox 2">
            <a:extLst>
              <a:ext uri="{FF2B5EF4-FFF2-40B4-BE49-F238E27FC236}">
                <a16:creationId xmlns:a16="http://schemas.microsoft.com/office/drawing/2014/main" id="{0F384E04-ECE6-4523-AB3F-507000A526FB}"/>
              </a:ext>
            </a:extLst>
          </p:cNvPr>
          <p:cNvSpPr txBox="1"/>
          <p:nvPr/>
        </p:nvSpPr>
        <p:spPr>
          <a:xfrm>
            <a:off x="992778" y="845440"/>
            <a:ext cx="3039292" cy="461665"/>
          </a:xfrm>
          <a:prstGeom prst="rect">
            <a:avLst/>
          </a:prstGeom>
          <a:noFill/>
        </p:spPr>
        <p:txBody>
          <a:bodyPr wrap="square" rtlCol="0">
            <a:spAutoFit/>
          </a:bodyPr>
          <a:lstStyle/>
          <a:p>
            <a:r>
              <a:rPr lang="en-US" sz="2400" b="1" dirty="0">
                <a:solidFill>
                  <a:schemeClr val="accent1"/>
                </a:solidFill>
                <a:latin typeface="Montserrat" panose="00000500000000000000" pitchFamily="50" charset="0"/>
              </a:rPr>
              <a:t>VAPE DETECTION</a:t>
            </a:r>
          </a:p>
        </p:txBody>
      </p:sp>
      <p:sp>
        <p:nvSpPr>
          <p:cNvPr id="9" name="TextBox 8">
            <a:extLst>
              <a:ext uri="{FF2B5EF4-FFF2-40B4-BE49-F238E27FC236}">
                <a16:creationId xmlns:a16="http://schemas.microsoft.com/office/drawing/2014/main" id="{ED7C324A-32CF-4B17-BA7A-61204D370C28}"/>
              </a:ext>
            </a:extLst>
          </p:cNvPr>
          <p:cNvSpPr txBox="1"/>
          <p:nvPr/>
        </p:nvSpPr>
        <p:spPr>
          <a:xfrm>
            <a:off x="992778" y="2363553"/>
            <a:ext cx="3866606" cy="461665"/>
          </a:xfrm>
          <a:prstGeom prst="rect">
            <a:avLst/>
          </a:prstGeom>
          <a:noFill/>
        </p:spPr>
        <p:txBody>
          <a:bodyPr wrap="square" rtlCol="0">
            <a:spAutoFit/>
          </a:bodyPr>
          <a:lstStyle/>
          <a:p>
            <a:r>
              <a:rPr lang="en-US" sz="2400" b="1" dirty="0">
                <a:solidFill>
                  <a:schemeClr val="accent1"/>
                </a:solidFill>
                <a:latin typeface="Montserrat" panose="00000500000000000000" pitchFamily="50" charset="0"/>
              </a:rPr>
              <a:t>CHEMICAL DETECTION</a:t>
            </a:r>
          </a:p>
        </p:txBody>
      </p:sp>
      <p:sp>
        <p:nvSpPr>
          <p:cNvPr id="10" name="TextBox 9">
            <a:extLst>
              <a:ext uri="{FF2B5EF4-FFF2-40B4-BE49-F238E27FC236}">
                <a16:creationId xmlns:a16="http://schemas.microsoft.com/office/drawing/2014/main" id="{AA937820-008A-448E-83C6-851DF0CA08AD}"/>
              </a:ext>
            </a:extLst>
          </p:cNvPr>
          <p:cNvSpPr txBox="1"/>
          <p:nvPr/>
        </p:nvSpPr>
        <p:spPr>
          <a:xfrm>
            <a:off x="992778" y="1351478"/>
            <a:ext cx="3378926" cy="461665"/>
          </a:xfrm>
          <a:prstGeom prst="rect">
            <a:avLst/>
          </a:prstGeom>
          <a:noFill/>
        </p:spPr>
        <p:txBody>
          <a:bodyPr wrap="square" rtlCol="0">
            <a:spAutoFit/>
          </a:bodyPr>
          <a:lstStyle/>
          <a:p>
            <a:r>
              <a:rPr lang="en-US" sz="2400" b="1" dirty="0">
                <a:solidFill>
                  <a:schemeClr val="accent1"/>
                </a:solidFill>
                <a:latin typeface="Montserrat" panose="00000500000000000000" pitchFamily="50" charset="0"/>
              </a:rPr>
              <a:t>SOUND DETECTION</a:t>
            </a:r>
          </a:p>
        </p:txBody>
      </p:sp>
      <p:sp>
        <p:nvSpPr>
          <p:cNvPr id="11" name="TextBox 10">
            <a:extLst>
              <a:ext uri="{FF2B5EF4-FFF2-40B4-BE49-F238E27FC236}">
                <a16:creationId xmlns:a16="http://schemas.microsoft.com/office/drawing/2014/main" id="{A5596E57-B93C-4FCD-BE39-17EFBC4E5BB3}"/>
              </a:ext>
            </a:extLst>
          </p:cNvPr>
          <p:cNvSpPr txBox="1"/>
          <p:nvPr/>
        </p:nvSpPr>
        <p:spPr>
          <a:xfrm>
            <a:off x="992778" y="1857516"/>
            <a:ext cx="4476206" cy="461665"/>
          </a:xfrm>
          <a:prstGeom prst="rect">
            <a:avLst/>
          </a:prstGeom>
          <a:noFill/>
        </p:spPr>
        <p:txBody>
          <a:bodyPr wrap="square" rtlCol="0">
            <a:spAutoFit/>
          </a:bodyPr>
          <a:lstStyle/>
          <a:p>
            <a:r>
              <a:rPr lang="en-US" sz="2400" b="1" dirty="0">
                <a:solidFill>
                  <a:schemeClr val="accent1"/>
                </a:solidFill>
                <a:latin typeface="Montserrat" panose="00000500000000000000" pitchFamily="50" charset="0"/>
              </a:rPr>
              <a:t>AIR QUALITY MONITORING</a:t>
            </a:r>
          </a:p>
        </p:txBody>
      </p:sp>
      <p:sp>
        <p:nvSpPr>
          <p:cNvPr id="12" name="Rectangle 11">
            <a:extLst>
              <a:ext uri="{FF2B5EF4-FFF2-40B4-BE49-F238E27FC236}">
                <a16:creationId xmlns:a16="http://schemas.microsoft.com/office/drawing/2014/main" id="{36574C42-1682-4C71-A640-3005710450FA}"/>
              </a:ext>
            </a:extLst>
          </p:cNvPr>
          <p:cNvSpPr/>
          <p:nvPr/>
        </p:nvSpPr>
        <p:spPr>
          <a:xfrm>
            <a:off x="-4354" y="6348963"/>
            <a:ext cx="12196353" cy="509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0E45D06C-DB84-43A7-9921-B2CDA2D576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5680" y="6422314"/>
            <a:ext cx="978768" cy="389364"/>
          </a:xfrm>
          <a:prstGeom prst="rect">
            <a:avLst/>
          </a:prstGeom>
        </p:spPr>
      </p:pic>
      <p:sp>
        <p:nvSpPr>
          <p:cNvPr id="15" name="TextBox 14">
            <a:extLst>
              <a:ext uri="{FF2B5EF4-FFF2-40B4-BE49-F238E27FC236}">
                <a16:creationId xmlns:a16="http://schemas.microsoft.com/office/drawing/2014/main" id="{3CFDA894-E5D6-4596-B6DE-8A1F4A8CB85E}"/>
              </a:ext>
            </a:extLst>
          </p:cNvPr>
          <p:cNvSpPr txBox="1"/>
          <p:nvPr/>
        </p:nvSpPr>
        <p:spPr>
          <a:xfrm>
            <a:off x="0" y="6463107"/>
            <a:ext cx="2778034" cy="307777"/>
          </a:xfrm>
          <a:prstGeom prst="rect">
            <a:avLst/>
          </a:prstGeom>
          <a:noFill/>
        </p:spPr>
        <p:txBody>
          <a:bodyPr wrap="square" rtlCol="0">
            <a:spAutoFit/>
          </a:bodyPr>
          <a:lstStyle/>
          <a:p>
            <a:r>
              <a:rPr lang="en-US" sz="1400" dirty="0">
                <a:solidFill>
                  <a:schemeClr val="bg2">
                    <a:lumMod val="90000"/>
                  </a:schemeClr>
                </a:solidFill>
                <a:latin typeface="Montserrat" panose="00000500000000000000" pitchFamily="50" charset="0"/>
              </a:rPr>
              <a:t>www.ipvideocorp.com</a:t>
            </a:r>
          </a:p>
        </p:txBody>
      </p:sp>
      <p:cxnSp>
        <p:nvCxnSpPr>
          <p:cNvPr id="19" name="Straight Connector 18">
            <a:extLst>
              <a:ext uri="{FF2B5EF4-FFF2-40B4-BE49-F238E27FC236}">
                <a16:creationId xmlns:a16="http://schemas.microsoft.com/office/drawing/2014/main" id="{4B4A3BB3-AA49-4A80-8FE0-F44CB0FF0A2F}"/>
              </a:ext>
            </a:extLst>
          </p:cNvPr>
          <p:cNvCxnSpPr>
            <a:cxnSpLocks/>
          </p:cNvCxnSpPr>
          <p:nvPr/>
        </p:nvCxnSpPr>
        <p:spPr>
          <a:xfrm>
            <a:off x="422366" y="670557"/>
            <a:ext cx="11347268"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20917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A7E2ED7-FA68-4B56-AD10-5764726E17E1}"/>
              </a:ext>
            </a:extLst>
          </p:cNvPr>
          <p:cNvSpPr/>
          <p:nvPr/>
        </p:nvSpPr>
        <p:spPr>
          <a:xfrm>
            <a:off x="9680557" y="1122071"/>
            <a:ext cx="2212443" cy="4860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8DE918A-98D9-43F0-B00A-797F922451D1}"/>
              </a:ext>
            </a:extLst>
          </p:cNvPr>
          <p:cNvSpPr/>
          <p:nvPr/>
        </p:nvSpPr>
        <p:spPr>
          <a:xfrm>
            <a:off x="7342572" y="1122071"/>
            <a:ext cx="2212443" cy="4860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4A3E1C-DFCF-4E9B-99DE-E50806193C5C}"/>
              </a:ext>
            </a:extLst>
          </p:cNvPr>
          <p:cNvSpPr/>
          <p:nvPr/>
        </p:nvSpPr>
        <p:spPr>
          <a:xfrm>
            <a:off x="4988614" y="1122071"/>
            <a:ext cx="2212443" cy="4860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745C511-B873-49EE-9538-B1192D16E97A}"/>
              </a:ext>
            </a:extLst>
          </p:cNvPr>
          <p:cNvSpPr/>
          <p:nvPr/>
        </p:nvSpPr>
        <p:spPr>
          <a:xfrm>
            <a:off x="277530" y="1122071"/>
            <a:ext cx="2212443" cy="4860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275DE8-CEC0-49AC-BA0D-53ABD9218266}"/>
              </a:ext>
            </a:extLst>
          </p:cNvPr>
          <p:cNvSpPr/>
          <p:nvPr/>
        </p:nvSpPr>
        <p:spPr>
          <a:xfrm>
            <a:off x="2639730" y="1122071"/>
            <a:ext cx="2212443" cy="48607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4A46FD-303D-43E5-82A3-F13F709C1242}"/>
              </a:ext>
            </a:extLst>
          </p:cNvPr>
          <p:cNvSpPr/>
          <p:nvPr/>
        </p:nvSpPr>
        <p:spPr>
          <a:xfrm>
            <a:off x="278524" y="1796978"/>
            <a:ext cx="11615470" cy="515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 name="TextBox 3">
            <a:extLst>
              <a:ext uri="{FF2B5EF4-FFF2-40B4-BE49-F238E27FC236}">
                <a16:creationId xmlns:a16="http://schemas.microsoft.com/office/drawing/2014/main" id="{648D7A10-CDCD-4E44-8D8B-82B536125439}"/>
              </a:ext>
            </a:extLst>
          </p:cNvPr>
          <p:cNvSpPr txBox="1"/>
          <p:nvPr/>
        </p:nvSpPr>
        <p:spPr>
          <a:xfrm>
            <a:off x="240752" y="3387627"/>
            <a:ext cx="2286000" cy="923330"/>
          </a:xfrm>
          <a:prstGeom prst="rect">
            <a:avLst/>
          </a:prstGeom>
          <a:noFill/>
        </p:spPr>
        <p:txBody>
          <a:bodyPr wrap="square" rtlCol="0">
            <a:noAutofit/>
          </a:bodyPr>
          <a:lstStyle/>
          <a:p>
            <a:pPr algn="ctr"/>
            <a:r>
              <a:rPr lang="en-US" dirty="0">
                <a:solidFill>
                  <a:schemeClr val="bg1"/>
                </a:solidFill>
              </a:rPr>
              <a:t>Abnormal Noise Level Detection</a:t>
            </a:r>
          </a:p>
        </p:txBody>
      </p:sp>
      <p:sp>
        <p:nvSpPr>
          <p:cNvPr id="6" name="TextBox 5">
            <a:extLst>
              <a:ext uri="{FF2B5EF4-FFF2-40B4-BE49-F238E27FC236}">
                <a16:creationId xmlns:a16="http://schemas.microsoft.com/office/drawing/2014/main" id="{CD39D8A4-F454-4B9C-8406-BF82B8D444EC}"/>
              </a:ext>
            </a:extLst>
          </p:cNvPr>
          <p:cNvSpPr txBox="1"/>
          <p:nvPr/>
        </p:nvSpPr>
        <p:spPr>
          <a:xfrm>
            <a:off x="4938520" y="3387627"/>
            <a:ext cx="2286000" cy="1477328"/>
          </a:xfrm>
          <a:prstGeom prst="rect">
            <a:avLst/>
          </a:prstGeom>
          <a:noFill/>
        </p:spPr>
        <p:txBody>
          <a:bodyPr wrap="square" rtlCol="0">
            <a:noAutofit/>
          </a:bodyPr>
          <a:lstStyle/>
          <a:p>
            <a:pPr algn="ctr"/>
            <a:r>
              <a:rPr lang="en-US" dirty="0">
                <a:solidFill>
                  <a:schemeClr val="bg1"/>
                </a:solidFill>
              </a:rPr>
              <a:t>Ammonia</a:t>
            </a:r>
          </a:p>
          <a:p>
            <a:pPr algn="ctr"/>
            <a:r>
              <a:rPr lang="en-US" dirty="0">
                <a:solidFill>
                  <a:schemeClr val="bg1"/>
                </a:solidFill>
              </a:rPr>
              <a:t>Carbon Monoxide</a:t>
            </a:r>
          </a:p>
          <a:p>
            <a:pPr algn="ctr"/>
            <a:r>
              <a:rPr lang="en-US" dirty="0">
                <a:solidFill>
                  <a:schemeClr val="bg1"/>
                </a:solidFill>
              </a:rPr>
              <a:t>Carbon Dioxide</a:t>
            </a:r>
          </a:p>
          <a:p>
            <a:pPr algn="ctr"/>
            <a:r>
              <a:rPr lang="en-US" dirty="0">
                <a:solidFill>
                  <a:schemeClr val="bg1"/>
                </a:solidFill>
              </a:rPr>
              <a:t>Nitrogen</a:t>
            </a:r>
          </a:p>
        </p:txBody>
      </p:sp>
      <p:sp>
        <p:nvSpPr>
          <p:cNvPr id="7" name="TextBox 6">
            <a:extLst>
              <a:ext uri="{FF2B5EF4-FFF2-40B4-BE49-F238E27FC236}">
                <a16:creationId xmlns:a16="http://schemas.microsoft.com/office/drawing/2014/main" id="{C1BEDE22-BA21-43D5-81B2-3AA73B5BECA8}"/>
              </a:ext>
            </a:extLst>
          </p:cNvPr>
          <p:cNvSpPr txBox="1"/>
          <p:nvPr/>
        </p:nvSpPr>
        <p:spPr>
          <a:xfrm>
            <a:off x="7287404" y="3387627"/>
            <a:ext cx="2286000" cy="923330"/>
          </a:xfrm>
          <a:prstGeom prst="rect">
            <a:avLst/>
          </a:prstGeom>
          <a:noFill/>
        </p:spPr>
        <p:txBody>
          <a:bodyPr wrap="square" rtlCol="0">
            <a:noAutofit/>
          </a:bodyPr>
          <a:lstStyle/>
          <a:p>
            <a:pPr algn="ctr"/>
            <a:r>
              <a:rPr lang="en-US" dirty="0">
                <a:solidFill>
                  <a:schemeClr val="bg1"/>
                </a:solidFill>
              </a:rPr>
              <a:t>Occupancy</a:t>
            </a:r>
          </a:p>
          <a:p>
            <a:pPr algn="ctr"/>
            <a:r>
              <a:rPr lang="en-US" dirty="0">
                <a:solidFill>
                  <a:schemeClr val="bg1"/>
                </a:solidFill>
              </a:rPr>
              <a:t>Sensitivity</a:t>
            </a:r>
          </a:p>
        </p:txBody>
      </p:sp>
      <p:sp>
        <p:nvSpPr>
          <p:cNvPr id="5" name="TextBox 4">
            <a:extLst>
              <a:ext uri="{FF2B5EF4-FFF2-40B4-BE49-F238E27FC236}">
                <a16:creationId xmlns:a16="http://schemas.microsoft.com/office/drawing/2014/main" id="{9E4B2FFD-9ACB-4202-ACE0-3735B03C280C}"/>
              </a:ext>
            </a:extLst>
          </p:cNvPr>
          <p:cNvSpPr txBox="1"/>
          <p:nvPr/>
        </p:nvSpPr>
        <p:spPr>
          <a:xfrm>
            <a:off x="2589636" y="3387627"/>
            <a:ext cx="2286000" cy="2585323"/>
          </a:xfrm>
          <a:prstGeom prst="rect">
            <a:avLst/>
          </a:prstGeom>
          <a:noFill/>
        </p:spPr>
        <p:txBody>
          <a:bodyPr wrap="square" rtlCol="0">
            <a:noAutofit/>
          </a:bodyPr>
          <a:lstStyle/>
          <a:p>
            <a:pPr algn="ctr"/>
            <a:r>
              <a:rPr lang="en-US" dirty="0">
                <a:solidFill>
                  <a:schemeClr val="bg1"/>
                </a:solidFill>
              </a:rPr>
              <a:t>Vape</a:t>
            </a:r>
          </a:p>
          <a:p>
            <a:pPr algn="ctr"/>
            <a:r>
              <a:rPr lang="en-US" dirty="0">
                <a:solidFill>
                  <a:schemeClr val="bg1"/>
                </a:solidFill>
              </a:rPr>
              <a:t>THC</a:t>
            </a:r>
          </a:p>
          <a:p>
            <a:pPr algn="ctr"/>
            <a:r>
              <a:rPr lang="en-US" dirty="0">
                <a:solidFill>
                  <a:schemeClr val="bg1"/>
                </a:solidFill>
              </a:rPr>
              <a:t>Formaldehyde</a:t>
            </a:r>
          </a:p>
          <a:p>
            <a:pPr algn="ctr"/>
            <a:r>
              <a:rPr lang="en-US" dirty="0">
                <a:solidFill>
                  <a:schemeClr val="bg1"/>
                </a:solidFill>
              </a:rPr>
              <a:t>Benzene</a:t>
            </a:r>
          </a:p>
          <a:p>
            <a:pPr algn="ctr"/>
            <a:r>
              <a:rPr lang="en-US" dirty="0">
                <a:solidFill>
                  <a:schemeClr val="bg1"/>
                </a:solidFill>
              </a:rPr>
              <a:t>Particulates</a:t>
            </a:r>
          </a:p>
          <a:p>
            <a:pPr algn="ctr"/>
            <a:r>
              <a:rPr lang="en-US" dirty="0">
                <a:solidFill>
                  <a:schemeClr val="bg1"/>
                </a:solidFill>
              </a:rPr>
              <a:t>Volatile Organic Compounds (VOCs)</a:t>
            </a:r>
          </a:p>
        </p:txBody>
      </p:sp>
      <p:sp>
        <p:nvSpPr>
          <p:cNvPr id="8" name="TextBox 7">
            <a:extLst>
              <a:ext uri="{FF2B5EF4-FFF2-40B4-BE49-F238E27FC236}">
                <a16:creationId xmlns:a16="http://schemas.microsoft.com/office/drawing/2014/main" id="{56A4813E-1640-41E0-A1AD-94D0F36CA5D2}"/>
              </a:ext>
            </a:extLst>
          </p:cNvPr>
          <p:cNvSpPr txBox="1"/>
          <p:nvPr/>
        </p:nvSpPr>
        <p:spPr>
          <a:xfrm>
            <a:off x="9636289" y="3387627"/>
            <a:ext cx="2304288" cy="1477328"/>
          </a:xfrm>
          <a:prstGeom prst="rect">
            <a:avLst/>
          </a:prstGeom>
          <a:noFill/>
        </p:spPr>
        <p:txBody>
          <a:bodyPr wrap="square" rtlCol="0">
            <a:noAutofit/>
          </a:bodyPr>
          <a:lstStyle/>
          <a:p>
            <a:pPr algn="ctr"/>
            <a:r>
              <a:rPr lang="en-US" dirty="0">
                <a:solidFill>
                  <a:schemeClr val="bg1"/>
                </a:solidFill>
              </a:rPr>
              <a:t>Temperature</a:t>
            </a:r>
          </a:p>
          <a:p>
            <a:pPr algn="ctr"/>
            <a:r>
              <a:rPr lang="en-US" dirty="0">
                <a:solidFill>
                  <a:schemeClr val="bg1"/>
                </a:solidFill>
              </a:rPr>
              <a:t>Humidity</a:t>
            </a:r>
          </a:p>
          <a:p>
            <a:pPr algn="ctr"/>
            <a:r>
              <a:rPr lang="en-US" dirty="0">
                <a:solidFill>
                  <a:schemeClr val="bg1"/>
                </a:solidFill>
              </a:rPr>
              <a:t>Tamper</a:t>
            </a:r>
          </a:p>
          <a:p>
            <a:pPr algn="ctr"/>
            <a:r>
              <a:rPr lang="en-US" dirty="0">
                <a:solidFill>
                  <a:schemeClr val="bg1"/>
                </a:solidFill>
              </a:rPr>
              <a:t>Pressure</a:t>
            </a:r>
          </a:p>
        </p:txBody>
      </p:sp>
      <p:sp>
        <p:nvSpPr>
          <p:cNvPr id="25" name="TextBox 24">
            <a:extLst>
              <a:ext uri="{FF2B5EF4-FFF2-40B4-BE49-F238E27FC236}">
                <a16:creationId xmlns:a16="http://schemas.microsoft.com/office/drawing/2014/main" id="{AD6DBD8B-7586-42B1-B39A-7605E610DB8C}"/>
              </a:ext>
            </a:extLst>
          </p:cNvPr>
          <p:cNvSpPr txBox="1"/>
          <p:nvPr/>
        </p:nvSpPr>
        <p:spPr>
          <a:xfrm>
            <a:off x="254068" y="3060481"/>
            <a:ext cx="2286000" cy="356540"/>
          </a:xfrm>
          <a:prstGeom prst="rect">
            <a:avLst/>
          </a:prstGeom>
          <a:noFill/>
        </p:spPr>
        <p:txBody>
          <a:bodyPr wrap="square" rtlCol="0">
            <a:noAutofit/>
          </a:bodyPr>
          <a:lstStyle/>
          <a:p>
            <a:pPr algn="ctr"/>
            <a:r>
              <a:rPr lang="en-US" sz="1600" dirty="0">
                <a:solidFill>
                  <a:schemeClr val="bg1"/>
                </a:solidFill>
                <a:latin typeface="Montserrat ExtraBold" panose="00000900000000000000" pitchFamily="50" charset="0"/>
              </a:rPr>
              <a:t>AUDIO ANALYTICS</a:t>
            </a:r>
          </a:p>
        </p:txBody>
      </p:sp>
      <p:sp>
        <p:nvSpPr>
          <p:cNvPr id="26" name="TextBox 25">
            <a:extLst>
              <a:ext uri="{FF2B5EF4-FFF2-40B4-BE49-F238E27FC236}">
                <a16:creationId xmlns:a16="http://schemas.microsoft.com/office/drawing/2014/main" id="{07CC0EA1-15F7-48A1-800D-0C74DD510E86}"/>
              </a:ext>
            </a:extLst>
          </p:cNvPr>
          <p:cNvSpPr txBox="1"/>
          <p:nvPr/>
        </p:nvSpPr>
        <p:spPr>
          <a:xfrm>
            <a:off x="4951836" y="3060481"/>
            <a:ext cx="2286000" cy="356540"/>
          </a:xfrm>
          <a:prstGeom prst="rect">
            <a:avLst/>
          </a:prstGeom>
          <a:noFill/>
        </p:spPr>
        <p:txBody>
          <a:bodyPr wrap="square" rtlCol="0">
            <a:noAutofit/>
          </a:bodyPr>
          <a:lstStyle/>
          <a:p>
            <a:pPr algn="ctr"/>
            <a:r>
              <a:rPr lang="en-US" sz="1600" dirty="0">
                <a:solidFill>
                  <a:schemeClr val="bg1"/>
                </a:solidFill>
                <a:latin typeface="Montserrat ExtraBold" panose="00000900000000000000" pitchFamily="50" charset="0"/>
              </a:rPr>
              <a:t>CHEMICAL</a:t>
            </a:r>
          </a:p>
        </p:txBody>
      </p:sp>
      <p:sp>
        <p:nvSpPr>
          <p:cNvPr id="27" name="TextBox 26">
            <a:extLst>
              <a:ext uri="{FF2B5EF4-FFF2-40B4-BE49-F238E27FC236}">
                <a16:creationId xmlns:a16="http://schemas.microsoft.com/office/drawing/2014/main" id="{02DD2C87-FCE2-47AE-BCE0-1F2524E790D9}"/>
              </a:ext>
            </a:extLst>
          </p:cNvPr>
          <p:cNvSpPr txBox="1"/>
          <p:nvPr/>
        </p:nvSpPr>
        <p:spPr>
          <a:xfrm>
            <a:off x="7303048" y="3060481"/>
            <a:ext cx="2286000" cy="356540"/>
          </a:xfrm>
          <a:prstGeom prst="rect">
            <a:avLst/>
          </a:prstGeom>
          <a:noFill/>
        </p:spPr>
        <p:txBody>
          <a:bodyPr wrap="square" rtlCol="0">
            <a:noAutofit/>
          </a:bodyPr>
          <a:lstStyle/>
          <a:p>
            <a:pPr algn="ctr"/>
            <a:r>
              <a:rPr lang="en-US" sz="1600" dirty="0">
                <a:solidFill>
                  <a:schemeClr val="bg1"/>
                </a:solidFill>
                <a:latin typeface="Montserrat ExtraBold" panose="00000900000000000000" pitchFamily="50" charset="0"/>
              </a:rPr>
              <a:t>LIGHT</a:t>
            </a:r>
          </a:p>
        </p:txBody>
      </p:sp>
      <p:sp>
        <p:nvSpPr>
          <p:cNvPr id="28" name="TextBox 27">
            <a:extLst>
              <a:ext uri="{FF2B5EF4-FFF2-40B4-BE49-F238E27FC236}">
                <a16:creationId xmlns:a16="http://schemas.microsoft.com/office/drawing/2014/main" id="{62251082-C131-480F-B8AA-279123885246}"/>
              </a:ext>
            </a:extLst>
          </p:cNvPr>
          <p:cNvSpPr txBox="1"/>
          <p:nvPr/>
        </p:nvSpPr>
        <p:spPr>
          <a:xfrm>
            <a:off x="2602952" y="3060481"/>
            <a:ext cx="2286000" cy="356540"/>
          </a:xfrm>
          <a:prstGeom prst="rect">
            <a:avLst/>
          </a:prstGeom>
          <a:noFill/>
        </p:spPr>
        <p:txBody>
          <a:bodyPr wrap="square" rtlCol="0">
            <a:noAutofit/>
          </a:bodyPr>
          <a:lstStyle/>
          <a:p>
            <a:pPr algn="ctr"/>
            <a:r>
              <a:rPr lang="en-US" sz="1600" dirty="0">
                <a:solidFill>
                  <a:schemeClr val="bg1"/>
                </a:solidFill>
                <a:latin typeface="Montserrat ExtraBold" panose="00000900000000000000" pitchFamily="50" charset="0"/>
              </a:rPr>
              <a:t>AIR QUALITY</a:t>
            </a:r>
          </a:p>
        </p:txBody>
      </p:sp>
      <p:sp>
        <p:nvSpPr>
          <p:cNvPr id="12" name="Oval 11">
            <a:extLst>
              <a:ext uri="{FF2B5EF4-FFF2-40B4-BE49-F238E27FC236}">
                <a16:creationId xmlns:a16="http://schemas.microsoft.com/office/drawing/2014/main" id="{12F600EB-F982-440B-BCA5-B4955C6E905B}"/>
              </a:ext>
            </a:extLst>
          </p:cNvPr>
          <p:cNvSpPr/>
          <p:nvPr/>
        </p:nvSpPr>
        <p:spPr>
          <a:xfrm>
            <a:off x="694146" y="1368317"/>
            <a:ext cx="1372456" cy="137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C0EB387-F909-4812-8F60-89444950702D}"/>
              </a:ext>
            </a:extLst>
          </p:cNvPr>
          <p:cNvSpPr txBox="1"/>
          <p:nvPr/>
        </p:nvSpPr>
        <p:spPr>
          <a:xfrm>
            <a:off x="9649605" y="3060481"/>
            <a:ext cx="2304288" cy="356540"/>
          </a:xfrm>
          <a:prstGeom prst="rect">
            <a:avLst/>
          </a:prstGeom>
          <a:noFill/>
        </p:spPr>
        <p:txBody>
          <a:bodyPr wrap="square" rtlCol="0">
            <a:noAutofit/>
          </a:bodyPr>
          <a:lstStyle/>
          <a:p>
            <a:pPr algn="ctr"/>
            <a:r>
              <a:rPr lang="en-US" sz="1600" dirty="0">
                <a:solidFill>
                  <a:schemeClr val="bg1"/>
                </a:solidFill>
                <a:latin typeface="Montserrat ExtraBold" panose="00000900000000000000" pitchFamily="50" charset="0"/>
              </a:rPr>
              <a:t>ENVIRONMENTAL</a:t>
            </a:r>
          </a:p>
        </p:txBody>
      </p:sp>
      <p:sp>
        <p:nvSpPr>
          <p:cNvPr id="31" name="Oval 30">
            <a:extLst>
              <a:ext uri="{FF2B5EF4-FFF2-40B4-BE49-F238E27FC236}">
                <a16:creationId xmlns:a16="http://schemas.microsoft.com/office/drawing/2014/main" id="{70D6AE32-BCAD-452A-AA48-661945EC5120}"/>
              </a:ext>
            </a:extLst>
          </p:cNvPr>
          <p:cNvSpPr/>
          <p:nvPr/>
        </p:nvSpPr>
        <p:spPr>
          <a:xfrm>
            <a:off x="3047910" y="1368317"/>
            <a:ext cx="1372456" cy="137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9C580B9-7CE4-4509-8A71-900B15C878CF}"/>
              </a:ext>
            </a:extLst>
          </p:cNvPr>
          <p:cNvSpPr/>
          <p:nvPr/>
        </p:nvSpPr>
        <p:spPr>
          <a:xfrm>
            <a:off x="10101077" y="1368317"/>
            <a:ext cx="1372456" cy="137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B8A8F37-AF18-44C9-8765-BDDA1E0E9E43}"/>
              </a:ext>
            </a:extLst>
          </p:cNvPr>
          <p:cNvSpPr/>
          <p:nvPr/>
        </p:nvSpPr>
        <p:spPr>
          <a:xfrm>
            <a:off x="7754307" y="1368317"/>
            <a:ext cx="1372456" cy="137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ACC4D01-9EFB-4116-A59F-814D40013BDF}"/>
              </a:ext>
            </a:extLst>
          </p:cNvPr>
          <p:cNvSpPr/>
          <p:nvPr/>
        </p:nvSpPr>
        <p:spPr>
          <a:xfrm>
            <a:off x="5403077" y="1368317"/>
            <a:ext cx="1372456" cy="137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light, food, drawing&#10;&#10;Description automatically generated">
            <a:extLst>
              <a:ext uri="{FF2B5EF4-FFF2-40B4-BE49-F238E27FC236}">
                <a16:creationId xmlns:a16="http://schemas.microsoft.com/office/drawing/2014/main" id="{24E1C026-CA19-49A4-ACC4-0C8557972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11" y="1492971"/>
            <a:ext cx="1142881" cy="113078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DDEE01B-E2D2-4C03-86BE-2AEB401A5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788" y="1492971"/>
            <a:ext cx="1142881" cy="1130788"/>
          </a:xfrm>
          <a:prstGeom prst="rect">
            <a:avLst/>
          </a:prstGeom>
        </p:spPr>
      </p:pic>
      <p:pic>
        <p:nvPicPr>
          <p:cNvPr id="15" name="Picture 14" descr="A picture containing light&#10;&#10;Description automatically generated">
            <a:extLst>
              <a:ext uri="{FF2B5EF4-FFF2-40B4-BE49-F238E27FC236}">
                <a16:creationId xmlns:a16="http://schemas.microsoft.com/office/drawing/2014/main" id="{CDE901E0-9603-4157-9B54-7613C1907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7672" y="1492971"/>
            <a:ext cx="1142881" cy="1130788"/>
          </a:xfrm>
          <a:prstGeom prst="rect">
            <a:avLst/>
          </a:prstGeom>
        </p:spPr>
      </p:pic>
      <p:pic>
        <p:nvPicPr>
          <p:cNvPr id="17" name="Picture 16" descr="A picture containing clock, light&#10;&#10;Description automatically generated">
            <a:extLst>
              <a:ext uri="{FF2B5EF4-FFF2-40B4-BE49-F238E27FC236}">
                <a16:creationId xmlns:a16="http://schemas.microsoft.com/office/drawing/2014/main" id="{2E188F0F-9DD5-4AB2-89C6-E9BE1E4B9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9904" y="1492971"/>
            <a:ext cx="1142881" cy="1130788"/>
          </a:xfrm>
          <a:prstGeom prst="rect">
            <a:avLst/>
          </a:prstGeom>
        </p:spPr>
      </p:pic>
      <p:pic>
        <p:nvPicPr>
          <p:cNvPr id="19" name="Picture 18" descr="A picture containing light, drawing&#10;&#10;Description automatically generated">
            <a:extLst>
              <a:ext uri="{FF2B5EF4-FFF2-40B4-BE49-F238E27FC236}">
                <a16:creationId xmlns:a16="http://schemas.microsoft.com/office/drawing/2014/main" id="{CDC17BDC-826B-4F41-919C-E32A21FA98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6992" y="1492971"/>
            <a:ext cx="1142881" cy="1130788"/>
          </a:xfrm>
          <a:prstGeom prst="rect">
            <a:avLst/>
          </a:prstGeom>
        </p:spPr>
      </p:pic>
      <p:sp>
        <p:nvSpPr>
          <p:cNvPr id="35" name="Rectangle 34">
            <a:extLst>
              <a:ext uri="{FF2B5EF4-FFF2-40B4-BE49-F238E27FC236}">
                <a16:creationId xmlns:a16="http://schemas.microsoft.com/office/drawing/2014/main" id="{E77953AF-EDF7-4CD4-A252-9E41397C37D6}"/>
              </a:ext>
            </a:extLst>
          </p:cNvPr>
          <p:cNvSpPr/>
          <p:nvPr/>
        </p:nvSpPr>
        <p:spPr>
          <a:xfrm>
            <a:off x="-4354" y="6348963"/>
            <a:ext cx="12196353" cy="509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6" name="Picture 35" descr="A close up of a logo&#10;&#10;Description automatically generated">
            <a:extLst>
              <a:ext uri="{FF2B5EF4-FFF2-40B4-BE49-F238E27FC236}">
                <a16:creationId xmlns:a16="http://schemas.microsoft.com/office/drawing/2014/main" id="{5A745D04-2DA5-4E34-B6FE-923B7145E5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5680" y="6422314"/>
            <a:ext cx="978768" cy="389364"/>
          </a:xfrm>
          <a:prstGeom prst="rect">
            <a:avLst/>
          </a:prstGeom>
        </p:spPr>
      </p:pic>
      <p:sp>
        <p:nvSpPr>
          <p:cNvPr id="37" name="TextBox 36">
            <a:extLst>
              <a:ext uri="{FF2B5EF4-FFF2-40B4-BE49-F238E27FC236}">
                <a16:creationId xmlns:a16="http://schemas.microsoft.com/office/drawing/2014/main" id="{60EAAD11-29DF-4301-AA65-1274489A2976}"/>
              </a:ext>
            </a:extLst>
          </p:cNvPr>
          <p:cNvSpPr txBox="1"/>
          <p:nvPr/>
        </p:nvSpPr>
        <p:spPr>
          <a:xfrm>
            <a:off x="0" y="6463107"/>
            <a:ext cx="2778034" cy="307777"/>
          </a:xfrm>
          <a:prstGeom prst="rect">
            <a:avLst/>
          </a:prstGeom>
          <a:noFill/>
        </p:spPr>
        <p:txBody>
          <a:bodyPr wrap="square" rtlCol="0">
            <a:spAutoFit/>
          </a:bodyPr>
          <a:lstStyle/>
          <a:p>
            <a:r>
              <a:rPr lang="en-US" sz="1400" dirty="0">
                <a:solidFill>
                  <a:schemeClr val="bg2">
                    <a:lumMod val="90000"/>
                  </a:schemeClr>
                </a:solidFill>
                <a:latin typeface="Montserrat" panose="00000500000000000000" pitchFamily="50" charset="0"/>
              </a:rPr>
              <a:t>www.ipvideocorp.com</a:t>
            </a:r>
          </a:p>
        </p:txBody>
      </p:sp>
      <p:sp>
        <p:nvSpPr>
          <p:cNvPr id="38" name="Title 1">
            <a:extLst>
              <a:ext uri="{FF2B5EF4-FFF2-40B4-BE49-F238E27FC236}">
                <a16:creationId xmlns:a16="http://schemas.microsoft.com/office/drawing/2014/main" id="{128C0729-3255-4BD2-92D6-F3E771E5A51D}"/>
              </a:ext>
            </a:extLst>
          </p:cNvPr>
          <p:cNvSpPr txBox="1">
            <a:spLocks/>
          </p:cNvSpPr>
          <p:nvPr/>
        </p:nvSpPr>
        <p:spPr>
          <a:xfrm>
            <a:off x="687978" y="0"/>
            <a:ext cx="5773782" cy="888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tx2"/>
                </a:solidFill>
                <a:latin typeface="Montserrat" panose="00000500000000000000" pitchFamily="50" charset="0"/>
              </a:rPr>
              <a:t>MULTI-SENSORS</a:t>
            </a:r>
          </a:p>
        </p:txBody>
      </p:sp>
      <p:cxnSp>
        <p:nvCxnSpPr>
          <p:cNvPr id="40" name="Straight Connector 39">
            <a:extLst>
              <a:ext uri="{FF2B5EF4-FFF2-40B4-BE49-F238E27FC236}">
                <a16:creationId xmlns:a16="http://schemas.microsoft.com/office/drawing/2014/main" id="{398AE845-040B-4724-A3CA-F27FDE1DC46D}"/>
              </a:ext>
            </a:extLst>
          </p:cNvPr>
          <p:cNvCxnSpPr>
            <a:cxnSpLocks/>
          </p:cNvCxnSpPr>
          <p:nvPr/>
        </p:nvCxnSpPr>
        <p:spPr>
          <a:xfrm>
            <a:off x="422366" y="670557"/>
            <a:ext cx="11347268"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5613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DD7C37B-8E17-4122-9095-86A5587813DC}"/>
              </a:ext>
            </a:extLst>
          </p:cNvPr>
          <p:cNvSpPr/>
          <p:nvPr/>
        </p:nvSpPr>
        <p:spPr>
          <a:xfrm>
            <a:off x="8056518" y="3894926"/>
            <a:ext cx="3769722" cy="1981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792AB4B-4340-4DB4-B3C7-6C72D38F5FEC}"/>
              </a:ext>
            </a:extLst>
          </p:cNvPr>
          <p:cNvSpPr/>
          <p:nvPr/>
        </p:nvSpPr>
        <p:spPr>
          <a:xfrm>
            <a:off x="4193216" y="3894925"/>
            <a:ext cx="3769722" cy="1981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4B1251F-C6EC-47CB-8FE4-C2892A16A635}"/>
              </a:ext>
            </a:extLst>
          </p:cNvPr>
          <p:cNvSpPr/>
          <p:nvPr/>
        </p:nvSpPr>
        <p:spPr>
          <a:xfrm>
            <a:off x="329915" y="3894925"/>
            <a:ext cx="3769722" cy="1981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48AD3E-E158-4C78-82EB-78D040C60ED6}"/>
              </a:ext>
            </a:extLst>
          </p:cNvPr>
          <p:cNvSpPr/>
          <p:nvPr/>
        </p:nvSpPr>
        <p:spPr>
          <a:xfrm>
            <a:off x="8056518" y="1837572"/>
            <a:ext cx="3769722" cy="1981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CBC17C-25E6-4168-9499-098F1AE4530E}"/>
              </a:ext>
            </a:extLst>
          </p:cNvPr>
          <p:cNvSpPr/>
          <p:nvPr/>
        </p:nvSpPr>
        <p:spPr>
          <a:xfrm>
            <a:off x="4193216" y="1837572"/>
            <a:ext cx="3769722" cy="1981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604B212-9DC2-4E92-834E-10AE061B4D3E}"/>
              </a:ext>
            </a:extLst>
          </p:cNvPr>
          <p:cNvSpPr/>
          <p:nvPr/>
        </p:nvSpPr>
        <p:spPr>
          <a:xfrm>
            <a:off x="329915" y="1837572"/>
            <a:ext cx="3769722" cy="1981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55C4C1-B153-4507-9893-8A207EF035AC}"/>
              </a:ext>
            </a:extLst>
          </p:cNvPr>
          <p:cNvSpPr txBox="1"/>
          <p:nvPr/>
        </p:nvSpPr>
        <p:spPr>
          <a:xfrm>
            <a:off x="500276" y="2019024"/>
            <a:ext cx="3429000" cy="1618407"/>
          </a:xfrm>
          <a:prstGeom prst="rect">
            <a:avLst/>
          </a:prstGeom>
          <a:noFill/>
        </p:spPr>
        <p:txBody>
          <a:bodyPr wrap="square" rtlCol="0">
            <a:noAutofit/>
          </a:bodyPr>
          <a:lstStyle/>
          <a:p>
            <a:pPr algn="ctr"/>
            <a:r>
              <a:rPr lang="en-US" sz="2000" b="1" dirty="0">
                <a:solidFill>
                  <a:schemeClr val="bg1"/>
                </a:solidFill>
              </a:rPr>
              <a:t>Multiple Sensors</a:t>
            </a:r>
          </a:p>
          <a:p>
            <a:pPr algn="ctr"/>
            <a:r>
              <a:rPr lang="en-US" sz="1600" dirty="0">
                <a:solidFill>
                  <a:schemeClr val="bg1"/>
                </a:solidFill>
              </a:rPr>
              <a:t>HALO has 12 unique sensors that work in conjunction to detect a multitude of measurements with unlimited customization.  It’s the only vape detector that detects THC oil!</a:t>
            </a:r>
          </a:p>
        </p:txBody>
      </p:sp>
      <p:sp>
        <p:nvSpPr>
          <p:cNvPr id="6" name="TextBox 5">
            <a:extLst>
              <a:ext uri="{FF2B5EF4-FFF2-40B4-BE49-F238E27FC236}">
                <a16:creationId xmlns:a16="http://schemas.microsoft.com/office/drawing/2014/main" id="{D136075D-44FA-447A-8AD9-327D88D19CF9}"/>
              </a:ext>
            </a:extLst>
          </p:cNvPr>
          <p:cNvSpPr txBox="1"/>
          <p:nvPr/>
        </p:nvSpPr>
        <p:spPr>
          <a:xfrm>
            <a:off x="4379322" y="1891472"/>
            <a:ext cx="3429000" cy="1886636"/>
          </a:xfrm>
          <a:prstGeom prst="rect">
            <a:avLst/>
          </a:prstGeom>
          <a:noFill/>
        </p:spPr>
        <p:txBody>
          <a:bodyPr wrap="square" rtlCol="0">
            <a:noAutofit/>
          </a:bodyPr>
          <a:lstStyle/>
          <a:p>
            <a:pPr algn="ctr"/>
            <a:r>
              <a:rPr lang="en-US" sz="2000" b="1" dirty="0">
                <a:solidFill>
                  <a:schemeClr val="bg1"/>
                </a:solidFill>
              </a:rPr>
              <a:t>Designed for Air Flow</a:t>
            </a:r>
          </a:p>
          <a:p>
            <a:pPr algn="ctr"/>
            <a:r>
              <a:rPr lang="en-US" sz="1600" dirty="0">
                <a:solidFill>
                  <a:schemeClr val="bg1"/>
                </a:solidFill>
              </a:rPr>
              <a:t>HALO was built with air flow in mind! The unit’s design allows the sensors to pick up harmful chemicals faster! The unit cannot be blocked by chewing gum as seen with competitive products.</a:t>
            </a:r>
          </a:p>
        </p:txBody>
      </p:sp>
      <p:sp>
        <p:nvSpPr>
          <p:cNvPr id="7" name="TextBox 6">
            <a:extLst>
              <a:ext uri="{FF2B5EF4-FFF2-40B4-BE49-F238E27FC236}">
                <a16:creationId xmlns:a16="http://schemas.microsoft.com/office/drawing/2014/main" id="{57C962A7-A622-435B-83AE-B040915F917A}"/>
              </a:ext>
            </a:extLst>
          </p:cNvPr>
          <p:cNvSpPr txBox="1"/>
          <p:nvPr/>
        </p:nvSpPr>
        <p:spPr>
          <a:xfrm>
            <a:off x="8226879" y="1906151"/>
            <a:ext cx="3429000" cy="1857278"/>
          </a:xfrm>
          <a:prstGeom prst="rect">
            <a:avLst/>
          </a:prstGeom>
          <a:noFill/>
        </p:spPr>
        <p:txBody>
          <a:bodyPr wrap="square" rtlCol="0">
            <a:noAutofit/>
          </a:bodyPr>
          <a:lstStyle/>
          <a:p>
            <a:pPr algn="ctr"/>
            <a:r>
              <a:rPr lang="en-US" sz="2000" b="1" dirty="0">
                <a:solidFill>
                  <a:schemeClr val="bg1"/>
                </a:solidFill>
              </a:rPr>
              <a:t>Less False Alarms</a:t>
            </a:r>
          </a:p>
          <a:p>
            <a:pPr algn="ctr"/>
            <a:r>
              <a:rPr lang="en-US" sz="1600" dirty="0">
                <a:solidFill>
                  <a:schemeClr val="bg1"/>
                </a:solidFill>
              </a:rPr>
              <a:t>With multiple sensors and advanced analytics, settings are adjusted and maximized for the room’s environment, removing false alarms that singular sensors get from body and disinfectant sprays.  </a:t>
            </a:r>
          </a:p>
        </p:txBody>
      </p:sp>
      <p:sp>
        <p:nvSpPr>
          <p:cNvPr id="8" name="TextBox 7">
            <a:extLst>
              <a:ext uri="{FF2B5EF4-FFF2-40B4-BE49-F238E27FC236}">
                <a16:creationId xmlns:a16="http://schemas.microsoft.com/office/drawing/2014/main" id="{4D088438-77D4-4E84-B736-ED3F20B10BE4}"/>
              </a:ext>
            </a:extLst>
          </p:cNvPr>
          <p:cNvSpPr txBox="1"/>
          <p:nvPr/>
        </p:nvSpPr>
        <p:spPr>
          <a:xfrm>
            <a:off x="500276" y="4266419"/>
            <a:ext cx="3429000" cy="1164348"/>
          </a:xfrm>
          <a:prstGeom prst="rect">
            <a:avLst/>
          </a:prstGeom>
          <a:noFill/>
        </p:spPr>
        <p:txBody>
          <a:bodyPr wrap="square" rtlCol="0">
            <a:noAutofit/>
          </a:bodyPr>
          <a:lstStyle/>
          <a:p>
            <a:pPr algn="ctr"/>
            <a:r>
              <a:rPr lang="en-US" sz="2000" b="1" dirty="0">
                <a:solidFill>
                  <a:schemeClr val="bg1"/>
                </a:solidFill>
              </a:rPr>
              <a:t>No Cloud Fees</a:t>
            </a:r>
          </a:p>
          <a:p>
            <a:pPr algn="ctr"/>
            <a:r>
              <a:rPr lang="en-US" sz="1600" dirty="0">
                <a:solidFill>
                  <a:schemeClr val="bg1"/>
                </a:solidFill>
              </a:rPr>
              <a:t>HALO is a security product, not a web app so you won’t have any annual cloud fees!</a:t>
            </a:r>
          </a:p>
        </p:txBody>
      </p:sp>
      <p:sp>
        <p:nvSpPr>
          <p:cNvPr id="9" name="TextBox 8">
            <a:extLst>
              <a:ext uri="{FF2B5EF4-FFF2-40B4-BE49-F238E27FC236}">
                <a16:creationId xmlns:a16="http://schemas.microsoft.com/office/drawing/2014/main" id="{36FD8A80-56D7-4454-8F94-AA7A35F47DB3}"/>
              </a:ext>
            </a:extLst>
          </p:cNvPr>
          <p:cNvSpPr txBox="1"/>
          <p:nvPr/>
        </p:nvSpPr>
        <p:spPr>
          <a:xfrm>
            <a:off x="4363577" y="4266419"/>
            <a:ext cx="3429000" cy="1164348"/>
          </a:xfrm>
          <a:prstGeom prst="rect">
            <a:avLst/>
          </a:prstGeom>
          <a:noFill/>
        </p:spPr>
        <p:txBody>
          <a:bodyPr wrap="square" rtlCol="0">
            <a:noAutofit/>
          </a:bodyPr>
          <a:lstStyle/>
          <a:p>
            <a:pPr algn="ctr"/>
            <a:r>
              <a:rPr lang="en-US" sz="2000" b="1" dirty="0">
                <a:solidFill>
                  <a:schemeClr val="bg1"/>
                </a:solidFill>
              </a:rPr>
              <a:t>Integrated Device</a:t>
            </a:r>
          </a:p>
          <a:p>
            <a:pPr algn="ctr"/>
            <a:r>
              <a:rPr lang="en-US" sz="1600" dirty="0">
                <a:solidFill>
                  <a:schemeClr val="bg1"/>
                </a:solidFill>
              </a:rPr>
              <a:t>HALO connects directly to your security monitor and VMS – no need for separate applications!</a:t>
            </a:r>
          </a:p>
        </p:txBody>
      </p:sp>
      <p:sp>
        <p:nvSpPr>
          <p:cNvPr id="10" name="TextBox 9">
            <a:extLst>
              <a:ext uri="{FF2B5EF4-FFF2-40B4-BE49-F238E27FC236}">
                <a16:creationId xmlns:a16="http://schemas.microsoft.com/office/drawing/2014/main" id="{0F0B829C-C585-4C33-B643-B6B770E37D50}"/>
              </a:ext>
            </a:extLst>
          </p:cNvPr>
          <p:cNvSpPr txBox="1"/>
          <p:nvPr/>
        </p:nvSpPr>
        <p:spPr>
          <a:xfrm>
            <a:off x="8226879" y="4292689"/>
            <a:ext cx="3429000" cy="1138078"/>
          </a:xfrm>
          <a:prstGeom prst="rect">
            <a:avLst/>
          </a:prstGeom>
          <a:noFill/>
        </p:spPr>
        <p:txBody>
          <a:bodyPr wrap="square" rtlCol="0">
            <a:noAutofit/>
          </a:bodyPr>
          <a:lstStyle/>
          <a:p>
            <a:pPr algn="ctr"/>
            <a:r>
              <a:rPr lang="en-US" sz="2000" b="1" dirty="0">
                <a:solidFill>
                  <a:schemeClr val="bg1"/>
                </a:solidFill>
              </a:rPr>
              <a:t>Federal &amp; State Grants</a:t>
            </a:r>
          </a:p>
          <a:p>
            <a:pPr algn="ctr"/>
            <a:r>
              <a:rPr lang="en-US" sz="1600" dirty="0" err="1">
                <a:solidFill>
                  <a:schemeClr val="bg1"/>
                </a:solidFill>
              </a:rPr>
              <a:t>IPVideo</a:t>
            </a:r>
            <a:r>
              <a:rPr lang="en-US" sz="1600" dirty="0">
                <a:solidFill>
                  <a:schemeClr val="bg1"/>
                </a:solidFill>
              </a:rPr>
              <a:t> Corporation will provide support for your grant and aid applications.</a:t>
            </a:r>
          </a:p>
        </p:txBody>
      </p:sp>
      <p:sp>
        <p:nvSpPr>
          <p:cNvPr id="4" name="TextBox 3">
            <a:extLst>
              <a:ext uri="{FF2B5EF4-FFF2-40B4-BE49-F238E27FC236}">
                <a16:creationId xmlns:a16="http://schemas.microsoft.com/office/drawing/2014/main" id="{037E61DA-312F-447E-B744-7D08B312D07A}"/>
              </a:ext>
            </a:extLst>
          </p:cNvPr>
          <p:cNvSpPr txBox="1"/>
          <p:nvPr/>
        </p:nvSpPr>
        <p:spPr>
          <a:xfrm>
            <a:off x="2129246" y="1003664"/>
            <a:ext cx="7933509" cy="461665"/>
          </a:xfrm>
          <a:prstGeom prst="rect">
            <a:avLst/>
          </a:prstGeom>
          <a:noFill/>
        </p:spPr>
        <p:txBody>
          <a:bodyPr wrap="square" rtlCol="0">
            <a:spAutoFit/>
          </a:bodyPr>
          <a:lstStyle/>
          <a:p>
            <a:pPr algn="ctr"/>
            <a:r>
              <a:rPr lang="en-US" sz="2400" b="1" dirty="0">
                <a:solidFill>
                  <a:schemeClr val="accent1"/>
                </a:solidFill>
                <a:latin typeface="Montserrat ExtraBold" panose="00000900000000000000" pitchFamily="50" charset="0"/>
              </a:rPr>
              <a:t>A real-time vape detector and security device!</a:t>
            </a:r>
          </a:p>
        </p:txBody>
      </p:sp>
      <p:sp>
        <p:nvSpPr>
          <p:cNvPr id="18" name="Rectangle 17">
            <a:extLst>
              <a:ext uri="{FF2B5EF4-FFF2-40B4-BE49-F238E27FC236}">
                <a16:creationId xmlns:a16="http://schemas.microsoft.com/office/drawing/2014/main" id="{68C83A51-A0A1-4AA6-8F33-DBDC6DCECC70}"/>
              </a:ext>
            </a:extLst>
          </p:cNvPr>
          <p:cNvSpPr/>
          <p:nvPr/>
        </p:nvSpPr>
        <p:spPr>
          <a:xfrm>
            <a:off x="-4354" y="6348963"/>
            <a:ext cx="12196353" cy="509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4" name="Picture 23" descr="A close up of a logo&#10;&#10;Description automatically generated">
            <a:extLst>
              <a:ext uri="{FF2B5EF4-FFF2-40B4-BE49-F238E27FC236}">
                <a16:creationId xmlns:a16="http://schemas.microsoft.com/office/drawing/2014/main" id="{3E050160-67CF-491D-8EE5-0B1312E3D0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5680" y="6422314"/>
            <a:ext cx="978768" cy="389364"/>
          </a:xfrm>
          <a:prstGeom prst="rect">
            <a:avLst/>
          </a:prstGeom>
        </p:spPr>
      </p:pic>
      <p:sp>
        <p:nvSpPr>
          <p:cNvPr id="25" name="TextBox 24">
            <a:extLst>
              <a:ext uri="{FF2B5EF4-FFF2-40B4-BE49-F238E27FC236}">
                <a16:creationId xmlns:a16="http://schemas.microsoft.com/office/drawing/2014/main" id="{340439F4-7F3F-4711-9954-D8D55C4B6215}"/>
              </a:ext>
            </a:extLst>
          </p:cNvPr>
          <p:cNvSpPr txBox="1"/>
          <p:nvPr/>
        </p:nvSpPr>
        <p:spPr>
          <a:xfrm>
            <a:off x="0" y="6463107"/>
            <a:ext cx="2778034" cy="307777"/>
          </a:xfrm>
          <a:prstGeom prst="rect">
            <a:avLst/>
          </a:prstGeom>
          <a:noFill/>
        </p:spPr>
        <p:txBody>
          <a:bodyPr wrap="square" rtlCol="0">
            <a:spAutoFit/>
          </a:bodyPr>
          <a:lstStyle/>
          <a:p>
            <a:r>
              <a:rPr lang="en-US" sz="1400" dirty="0">
                <a:solidFill>
                  <a:schemeClr val="bg2">
                    <a:lumMod val="90000"/>
                  </a:schemeClr>
                </a:solidFill>
                <a:latin typeface="Montserrat" panose="00000500000000000000" pitchFamily="50" charset="0"/>
              </a:rPr>
              <a:t>www.ipvideocorp.com</a:t>
            </a:r>
          </a:p>
        </p:txBody>
      </p:sp>
      <p:sp>
        <p:nvSpPr>
          <p:cNvPr id="26" name="Title 1">
            <a:extLst>
              <a:ext uri="{FF2B5EF4-FFF2-40B4-BE49-F238E27FC236}">
                <a16:creationId xmlns:a16="http://schemas.microsoft.com/office/drawing/2014/main" id="{CB49E4F4-06AD-464A-A360-671CE7ED8448}"/>
              </a:ext>
            </a:extLst>
          </p:cNvPr>
          <p:cNvSpPr>
            <a:spLocks noGrp="1"/>
          </p:cNvSpPr>
          <p:nvPr>
            <p:ph type="title"/>
          </p:nvPr>
        </p:nvSpPr>
        <p:spPr>
          <a:xfrm>
            <a:off x="687978" y="0"/>
            <a:ext cx="5773782" cy="888274"/>
          </a:xfrm>
        </p:spPr>
        <p:txBody>
          <a:bodyPr>
            <a:normAutofit/>
          </a:bodyPr>
          <a:lstStyle/>
          <a:p>
            <a:r>
              <a:rPr lang="en-US" sz="3200" b="1" dirty="0">
                <a:solidFill>
                  <a:schemeClr val="tx2"/>
                </a:solidFill>
                <a:latin typeface="Montserrat" panose="00000500000000000000" pitchFamily="50" charset="0"/>
              </a:rPr>
              <a:t>HALO SMART SENSOR</a:t>
            </a:r>
          </a:p>
        </p:txBody>
      </p:sp>
      <p:cxnSp>
        <p:nvCxnSpPr>
          <p:cNvPr id="28" name="Straight Connector 27">
            <a:extLst>
              <a:ext uri="{FF2B5EF4-FFF2-40B4-BE49-F238E27FC236}">
                <a16:creationId xmlns:a16="http://schemas.microsoft.com/office/drawing/2014/main" id="{8FC3B106-A9D0-49E2-91B8-9CB85E529225}"/>
              </a:ext>
            </a:extLst>
          </p:cNvPr>
          <p:cNvCxnSpPr>
            <a:cxnSpLocks/>
          </p:cNvCxnSpPr>
          <p:nvPr/>
        </p:nvCxnSpPr>
        <p:spPr>
          <a:xfrm>
            <a:off x="422366" y="670557"/>
            <a:ext cx="11347268"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26061892"/>
      </p:ext>
    </p:extLst>
  </p:cSld>
  <p:clrMapOvr>
    <a:masterClrMapping/>
  </p:clrMapOvr>
</p:sld>
</file>

<file path=ppt/theme/theme1.xml><?xml version="1.0" encoding="utf-8"?>
<a:theme xmlns:a="http://schemas.openxmlformats.org/drawingml/2006/main" name="Office Theme">
  <a:themeElements>
    <a:clrScheme name="IPVideo">
      <a:dk1>
        <a:sysClr val="windowText" lastClr="000000"/>
      </a:dk1>
      <a:lt1>
        <a:sysClr val="window" lastClr="FFFFFF"/>
      </a:lt1>
      <a:dk2>
        <a:srgbClr val="343434"/>
      </a:dk2>
      <a:lt2>
        <a:srgbClr val="E7E7E7"/>
      </a:lt2>
      <a:accent1>
        <a:srgbClr val="F37E30"/>
      </a:accent1>
      <a:accent2>
        <a:srgbClr val="0079C2"/>
      </a:accent2>
      <a:accent3>
        <a:srgbClr val="343434"/>
      </a:accent3>
      <a:accent4>
        <a:srgbClr val="E7E7E7"/>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1184</Words>
  <Application>Microsoft Office PowerPoint</Application>
  <PresentationFormat>Widescreen</PresentationFormat>
  <Paragraphs>167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Montserrat</vt:lpstr>
      <vt:lpstr>Montserrat ExtraBold</vt:lpstr>
      <vt:lpstr>Montserrat SemiBold</vt:lpstr>
      <vt:lpstr>Source Sans Pro</vt:lpstr>
      <vt:lpstr>Office Theme</vt:lpstr>
      <vt:lpstr>PowerPoint Presentation</vt:lpstr>
      <vt:lpstr>Who is ACP CreativIT?</vt:lpstr>
      <vt:lpstr>Who Is IPVideo?</vt:lpstr>
      <vt:lpstr>VAPING CHALLENGES</vt:lpstr>
      <vt:lpstr>PowerPoint Presentation</vt:lpstr>
      <vt:lpstr>ACP CreativIT Experience With HALO</vt:lpstr>
      <vt:lpstr>HALO SMART SENSOR</vt:lpstr>
      <vt:lpstr>PowerPoint Presentation</vt:lpstr>
      <vt:lpstr>HALO SMART SENSOR</vt:lpstr>
      <vt:lpstr>INSTALLATION Best Practices</vt:lpstr>
      <vt:lpstr>PowerPoint Presentation</vt:lpstr>
      <vt:lpstr>PowerPoint Presentation</vt:lpstr>
      <vt:lpstr>Costs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Grass</dc:creator>
  <cp:lastModifiedBy>Jim Grass</cp:lastModifiedBy>
  <cp:revision>1</cp:revision>
  <dcterms:created xsi:type="dcterms:W3CDTF">2020-02-27T03:53:17Z</dcterms:created>
  <dcterms:modified xsi:type="dcterms:W3CDTF">2020-02-27T03:56:33Z</dcterms:modified>
</cp:coreProperties>
</file>